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81" r:id="rId5"/>
    <p:sldId id="259" r:id="rId6"/>
    <p:sldId id="278" r:id="rId7"/>
    <p:sldId id="279" r:id="rId8"/>
    <p:sldId id="280" r:id="rId9"/>
  </p:sldIdLst>
  <p:sldSz cx="9144000" cy="6858000" type="screen4x3"/>
  <p:notesSz cx="6742113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CDI 2021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sz="1800" b="1" i="0" u="none" strike="noStrike" baseline="0">
                <a:solidFill>
                  <a:srgbClr val="333333"/>
                </a:solidFill>
                <a:latin typeface="Calibri"/>
                <a:cs typeface="Calibri"/>
              </a:rPr>
              <a:t>giudizio complessivo servizi offerti dal C.D.I. PARENTI</a:t>
            </a:r>
          </a:p>
        </c:rich>
      </c:tx>
      <c:overlay val="0"/>
      <c:spPr>
        <a:noFill/>
        <a:ln w="25400">
          <a:noFill/>
        </a:ln>
      </c:spPr>
    </c:title>
    <c:autoTitleDeleted val="0"/>
    <c:view3D>
      <c:rotX val="0"/>
      <c:rotY val="0"/>
      <c:depthPercent val="100"/>
      <c:rAngAx val="0"/>
      <c:perspective val="100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125E-2"/>
          <c:y val="0.15656565656565657"/>
          <c:w val="0.94374999999999998"/>
          <c:h val="0.757575757575757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FAMIGLIARI!$B$20:$B$25</c:f>
              <c:strCache>
                <c:ptCount val="6"/>
                <c:pt idx="0">
                  <c:v>per niente soddisfatto</c:v>
                </c:pt>
                <c:pt idx="1">
                  <c:v>poco soddisfatto</c:v>
                </c:pt>
                <c:pt idx="2">
                  <c:v>abbastanza soddisfatto</c:v>
                </c:pt>
                <c:pt idx="3">
                  <c:v>soddisfatto</c:v>
                </c:pt>
                <c:pt idx="4">
                  <c:v>molto soddisfatto</c:v>
                </c:pt>
                <c:pt idx="5">
                  <c:v>non saprei</c:v>
                </c:pt>
              </c:strCache>
            </c:strRef>
          </c:cat>
          <c:val>
            <c:numRef>
              <c:f>FAMIGLIARI!$Q$20:$Q$25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E9-4804-9936-42FDF9169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387776304"/>
        <c:axId val="1"/>
        <c:axId val="0"/>
      </c:bar3DChart>
      <c:catAx>
        <c:axId val="38777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87776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sz="2800" b="1" i="0" u="none" strike="noStrike" baseline="0">
                <a:solidFill>
                  <a:srgbClr val="FF0000"/>
                </a:solidFill>
                <a:latin typeface="Calibri"/>
                <a:cs typeface="Calibri"/>
              </a:rPr>
              <a:t>CDI 2021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it-IT" sz="1800" b="1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giudizio complessivo servizi offerti dal C.D.I. OSPITI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 sz="1800" b="1" i="0" u="none" strike="noStrike" baseline="0">
              <a:solidFill>
                <a:srgbClr val="000000"/>
              </a:solidFill>
              <a:latin typeface="Calibri"/>
              <a:cs typeface="Calibri"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2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F625-4C62-80A9-BACE528BE85D}"/>
                </c:ext>
              </c:extLst>
            </c:dLbl>
            <c:dLbl>
              <c:idx val="3"/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F625-4C62-80A9-BACE528BE85D}"/>
                </c:ext>
              </c:extLst>
            </c:dLbl>
            <c:dLbl>
              <c:idx val="4"/>
              <c:layout>
                <c:manualLayout>
                  <c:x val="9.5696200624016733E-3"/>
                  <c:y val="-8.3883488476505768E-3"/>
                </c:manualLayout>
              </c:layout>
              <c:spPr>
                <a:noFill/>
                <a:ln w="25400">
                  <a:noFill/>
                </a:ln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F625-4C62-80A9-BACE528BE85D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OSPITI!$B$22:$B$27</c:f>
              <c:strCache>
                <c:ptCount val="6"/>
                <c:pt idx="0">
                  <c:v>per niente soddisfatto</c:v>
                </c:pt>
                <c:pt idx="1">
                  <c:v>poco soddisfatto</c:v>
                </c:pt>
                <c:pt idx="2">
                  <c:v>abbastanza soddisfatto</c:v>
                </c:pt>
                <c:pt idx="3">
                  <c:v>soddisfatto</c:v>
                </c:pt>
                <c:pt idx="4">
                  <c:v>molto soddisfatto</c:v>
                </c:pt>
                <c:pt idx="5">
                  <c:v>non saprei</c:v>
                </c:pt>
              </c:strCache>
            </c:strRef>
          </c:cat>
          <c:val>
            <c:numRef>
              <c:f>OSPITI!$Q$22:$Q$27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9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25-4C62-80A9-BACE528BE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7774992"/>
        <c:axId val="1"/>
        <c:axId val="0"/>
      </c:bar3DChart>
      <c:catAx>
        <c:axId val="38777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3877749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3. In particolare può esprimere il livello di soddisfazione sui seguenti aspetti e su alcuni indicatori di qualità identificati come critici OSPITI</a:t>
            </a:r>
          </a:p>
        </c:rich>
      </c:tx>
      <c:layout>
        <c:manualLayout>
          <c:xMode val="edge"/>
          <c:yMode val="edge"/>
          <c:x val="8.2300707734089817E-2"/>
          <c:y val="1.2530059027395644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per niente soddisfatto</c:v>
          </c:tx>
          <c:invertIfNegative val="0"/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OSPITI!$K$22:$P$22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F3-4739-8944-DBAECD723516}"/>
            </c:ext>
          </c:extLst>
        </c:ser>
        <c:ser>
          <c:idx val="1"/>
          <c:order val="1"/>
          <c:tx>
            <c:v>poco soddisfatto</c:v>
          </c:tx>
          <c:invertIfNegative val="0"/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OSPITI!$K$23:$P$23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F3-4739-8944-DBAECD723516}"/>
            </c:ext>
          </c:extLst>
        </c:ser>
        <c:ser>
          <c:idx val="2"/>
          <c:order val="2"/>
          <c:tx>
            <c:v>abbastanza soddisfatto</c:v>
          </c:tx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OSPITI!$K$24:$P$24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F3-4739-8944-DBAECD723516}"/>
            </c:ext>
          </c:extLst>
        </c:ser>
        <c:ser>
          <c:idx val="3"/>
          <c:order val="3"/>
          <c:tx>
            <c:v>soddisfatto</c:v>
          </c:tx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OSPITI!$K$25:$P$25</c:f>
              <c:numCache>
                <c:formatCode>General</c:formatCode>
                <c:ptCount val="6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F3-4739-8944-DBAECD723516}"/>
            </c:ext>
          </c:extLst>
        </c:ser>
        <c:ser>
          <c:idx val="4"/>
          <c:order val="4"/>
          <c:tx>
            <c:v>molto soddisfatto</c:v>
          </c:tx>
          <c:spPr>
            <a:solidFill>
              <a:srgbClr val="FFFF00"/>
            </a:solidFill>
          </c:spPr>
          <c:invertIfNegative val="0"/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OSPITI!$K$26:$P$26</c:f>
              <c:numCache>
                <c:formatCode>General</c:formatCode>
                <c:ptCount val="6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F3-4739-8944-DBAECD723516}"/>
            </c:ext>
          </c:extLst>
        </c:ser>
        <c:ser>
          <c:idx val="5"/>
          <c:order val="5"/>
          <c:tx>
            <c:v>non saprei</c:v>
          </c:tx>
          <c:invertIfNegative val="0"/>
          <c:cat>
            <c:strRef>
              <c:f>OSPITI!$K$2:$P$2</c:f>
              <c:strCache>
                <c:ptCount val="6"/>
                <c:pt idx="0">
                  <c:v>cura della biancheria personale</c:v>
                </c:pt>
                <c:pt idx="1">
                  <c:v>igiene dell'ospite</c:v>
                </c:pt>
                <c:pt idx="2">
                  <c:v>cura e rispetto dei beni dell'ospite</c:v>
                </c:pt>
                <c:pt idx="3">
                  <c:v>pulizia dei locali</c:v>
                </c:pt>
                <c:pt idx="4">
                  <c:v>aggiornamento sui trattamenti farmacologici</c:v>
                </c:pt>
                <c:pt idx="5">
                  <c:v>aggiornamento sui trattamenti FKT</c:v>
                </c:pt>
              </c:strCache>
            </c:strRef>
          </c:cat>
          <c:val>
            <c:numRef>
              <c:f>OSPITI!$K$27:$P$27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F3-4739-8944-DBAECD723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7777616"/>
        <c:axId val="1"/>
        <c:axId val="0"/>
      </c:bar3DChart>
      <c:catAx>
        <c:axId val="38777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77776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4221311475409832"/>
          <c:y val="0.43887147335423199"/>
          <c:w val="0.15061475409836064"/>
          <c:h val="0.2257053291536050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21582" cy="493634"/>
          </a:xfrm>
          <a:prstGeom prst="rect">
            <a:avLst/>
          </a:prstGeom>
        </p:spPr>
        <p:txBody>
          <a:bodyPr vert="horz" lIns="90783" tIns="45391" rIns="90783" bIns="4539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8975" y="3"/>
            <a:ext cx="2921582" cy="493634"/>
          </a:xfrm>
          <a:prstGeom prst="rect">
            <a:avLst/>
          </a:prstGeom>
        </p:spPr>
        <p:txBody>
          <a:bodyPr vert="horz" lIns="90783" tIns="45391" rIns="90783" bIns="45391" rtlCol="0"/>
          <a:lstStyle>
            <a:lvl1pPr algn="r">
              <a:defRPr sz="1200"/>
            </a:lvl1pPr>
          </a:lstStyle>
          <a:p>
            <a:fld id="{1A256D6B-ACCD-4266-A0F7-206E166642A3}" type="datetimeFigureOut">
              <a:rPr lang="it-IT" smtClean="0"/>
              <a:pPr/>
              <a:t>14/03/2022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3" tIns="45391" rIns="90783" bIns="4539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4212" y="4689520"/>
            <a:ext cx="5393690" cy="4442699"/>
          </a:xfrm>
          <a:prstGeom prst="rect">
            <a:avLst/>
          </a:prstGeom>
        </p:spPr>
        <p:txBody>
          <a:bodyPr vert="horz" lIns="90783" tIns="45391" rIns="90783" bIns="45391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5" y="9377319"/>
            <a:ext cx="2921582" cy="493634"/>
          </a:xfrm>
          <a:prstGeom prst="rect">
            <a:avLst/>
          </a:prstGeom>
        </p:spPr>
        <p:txBody>
          <a:bodyPr vert="horz" lIns="90783" tIns="45391" rIns="90783" bIns="4539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8975" y="9377319"/>
            <a:ext cx="2921582" cy="493634"/>
          </a:xfrm>
          <a:prstGeom prst="rect">
            <a:avLst/>
          </a:prstGeom>
        </p:spPr>
        <p:txBody>
          <a:bodyPr vert="horz" lIns="90783" tIns="45391" rIns="90783" bIns="45391" rtlCol="0" anchor="b"/>
          <a:lstStyle>
            <a:lvl1pPr algn="r">
              <a:defRPr sz="1200"/>
            </a:lvl1pPr>
          </a:lstStyle>
          <a:p>
            <a:fld id="{1B60A5E6-8427-427A-948B-C6CA7ED2C43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275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64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1039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933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830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86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0A5E6-8427-427A-948B-C6CA7ED2C43D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496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C635EB-8C10-40F8-99AE-4CF839BEDB0F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DE8B-6E28-450C-B337-621E70ADD73E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98D1-5CCE-41ED-B77B-634E4879127C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EFFF1-0B7E-4F05-96CB-514F42F67037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9D80-A140-40F7-9B94-DC74E4A701D6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DCE3-FA36-4050-99C9-FDF1F94B3436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34C6C-A2D7-443C-A36A-C0B286D6BEDF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F51F-7A02-40BF-8131-3BE1DAF05C45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98F6-2B0C-43C6-BAE9-A025DD9810A0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4F80375-9C90-43AE-B8A5-73499A1E37C0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E51C09-A729-469F-AE7B-1AC8043ED1CF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F425A2-5EB9-4115-B2E9-0C6BE7264797}" type="datetime1">
              <a:rPr lang="it-IT" smtClean="0"/>
              <a:pPr/>
              <a:t>14/03/2022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9F23D1-CADC-48B7-8312-B566434D9CF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niagnetti.i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niagnett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07904" y="188640"/>
            <a:ext cx="5214974" cy="1643074"/>
          </a:xfrm>
        </p:spPr>
        <p:txBody>
          <a:bodyPr>
            <a:normAutofit fontScale="90000"/>
          </a:bodyPr>
          <a:lstStyle/>
          <a:p>
            <a:r>
              <a:rPr lang="it-IT" sz="2200" b="1" dirty="0">
                <a:solidFill>
                  <a:schemeClr val="accent3">
                    <a:lumMod val="50000"/>
                  </a:schemeClr>
                </a:solidFill>
              </a:rPr>
              <a:t>Fondazione “Varni Agnetti” O.N.L.U.S</a:t>
            </a:r>
            <a:r>
              <a:rPr lang="it-IT" sz="2400" b="1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br>
              <a:rPr lang="it-IT" sz="4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dirty="0">
                <a:solidFill>
                  <a:schemeClr val="accent3">
                    <a:lumMod val="50000"/>
                  </a:schemeClr>
                </a:solidFill>
              </a:rPr>
              <a:t>Indagine sulla soddisfazione dei clienti</a:t>
            </a:r>
            <a:br>
              <a:rPr lang="it-IT" sz="20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i="1" dirty="0">
                <a:solidFill>
                  <a:schemeClr val="accent3">
                    <a:lumMod val="50000"/>
                  </a:schemeClr>
                </a:solidFill>
              </a:rPr>
              <a:t>Ospiti e Familiari</a:t>
            </a:r>
            <a:br>
              <a:rPr lang="it-IT" sz="1200" i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it-IT" sz="12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1800" dirty="0">
                <a:solidFill>
                  <a:schemeClr val="accent3">
                    <a:lumMod val="50000"/>
                  </a:schemeClr>
                </a:solidFill>
              </a:rPr>
              <a:t>Centro Diurno Integrato</a:t>
            </a:r>
            <a:br>
              <a:rPr lang="it-IT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it-IT" sz="2000" i="1" dirty="0">
                <a:solidFill>
                  <a:srgbClr val="FF0000"/>
                </a:solidFill>
                <a:latin typeface="Arial Black" pitchFamily="34" charset="0"/>
              </a:rPr>
              <a:t>Anno 2021</a:t>
            </a:r>
            <a:endParaRPr lang="it-IT" sz="2400" i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44" y="5243522"/>
            <a:ext cx="8858312" cy="542932"/>
          </a:xfrm>
        </p:spPr>
        <p:txBody>
          <a:bodyPr>
            <a:normAutofit fontScale="85000" lnSpcReduction="20000"/>
          </a:bodyPr>
          <a:lstStyle/>
          <a:p>
            <a:pPr algn="l"/>
            <a:endParaRPr lang="it-IT" sz="1800" b="1" i="1" dirty="0"/>
          </a:p>
          <a:p>
            <a:pPr algn="l"/>
            <a:r>
              <a:rPr lang="it-IT" sz="1800" b="1" i="1" dirty="0"/>
              <a:t>Godiasco Salice Terme , 10 Febbraio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1</a:t>
            </a:fld>
            <a:endParaRPr lang="it-IT"/>
          </a:p>
        </p:txBody>
      </p:sp>
      <p:pic>
        <p:nvPicPr>
          <p:cNvPr id="5" name="Immagine 4" descr="varni_agnetti 02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44" y="285728"/>
            <a:ext cx="3388684" cy="4619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</a:pPr>
            <a:endParaRPr lang="it-IT" sz="20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L’indagine è stata svolta nel periodo novembre 2020– febbraio 2021;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Il servizio CDI, nell’anno 2021, è stato erogato con la seguente modalità:</a:t>
            </a:r>
          </a:p>
          <a:p>
            <a:pPr algn="just"/>
            <a:r>
              <a:rPr lang="it-IT" sz="2000" dirty="0"/>
              <a:t>1) </a:t>
            </a:r>
            <a:r>
              <a:rPr lang="it-IT" sz="2000" b="1" dirty="0"/>
              <a:t>ATTIVITÀ DA REMOTO </a:t>
            </a:r>
            <a:r>
              <a:rPr lang="it-IT" sz="2000" dirty="0"/>
              <a:t>con chiamate e/o videochiamate con contatti anche </a:t>
            </a:r>
            <a:r>
              <a:rPr lang="it-IT" sz="2000" dirty="0" err="1"/>
              <a:t>pluri</a:t>
            </a:r>
            <a:r>
              <a:rPr lang="it-IT" sz="2000" dirty="0"/>
              <a:t> giornalieri. Con questa modalità possono essere attivati anche servizi diversi tra cui supporti a distanza anche di carattere specialistico;</a:t>
            </a:r>
          </a:p>
          <a:p>
            <a:r>
              <a:rPr lang="it-IT" sz="2000" dirty="0"/>
              <a:t>2) </a:t>
            </a:r>
            <a:r>
              <a:rPr lang="it-IT" sz="2000" b="1" dirty="0"/>
              <a:t>ATTIVITÀ DI SUPPORTO A DOMICILIO</a:t>
            </a:r>
          </a:p>
          <a:p>
            <a:r>
              <a:rPr lang="it-IT" sz="2000" dirty="0"/>
              <a:t>3) </a:t>
            </a:r>
            <a:r>
              <a:rPr lang="it-IT" sz="2000" b="1" dirty="0"/>
              <a:t>ATTIVITÀ IN PRESENZA</a:t>
            </a:r>
            <a:endParaRPr lang="it-IT" sz="2000" dirty="0"/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Il questionario è stato recapitato agli Ospiti ed ai familiari ed è stato restituito in forma anonima;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Si è svolta  anche un’indagine telefonica ad integrazione e/o sostituzione della compilazione del questionario in considerazione dell’</a:t>
            </a:r>
            <a:r>
              <a:rPr lang="it-IT" sz="2000" dirty="0" err="1"/>
              <a:t>ermergenza</a:t>
            </a:r>
            <a:r>
              <a:rPr lang="it-IT" sz="2000" dirty="0"/>
              <a:t> Covid-19;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Le risposte sono state </a:t>
            </a:r>
            <a:r>
              <a:rPr lang="it-IT" sz="2000" b="1" dirty="0"/>
              <a:t>23 </a:t>
            </a:r>
            <a:r>
              <a:rPr lang="it-IT" sz="2000" dirty="0"/>
              <a:t>(di cui 13 compilati dagli Ospiti e n. 9 dai parenti degli Ospiti) 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dirty="0"/>
              <a:t>L’indagine mira a rilevare l’importanza attribuita ai fattori che hanno importanza per la soddisfazione del cliente ed il livello di soddisfazione raggiunto;</a:t>
            </a:r>
          </a:p>
          <a:p>
            <a:pPr algn="just">
              <a:spcBef>
                <a:spcPts val="0"/>
              </a:spcBef>
              <a:spcAft>
                <a:spcPts val="400"/>
              </a:spcAft>
            </a:pPr>
            <a:r>
              <a:rPr lang="it-IT" sz="2000" b="1" u="sng" dirty="0">
                <a:solidFill>
                  <a:prstClr val="black"/>
                </a:solidFill>
              </a:rPr>
              <a:t>Piano di diffusione dei risultati</a:t>
            </a:r>
            <a:r>
              <a:rPr lang="it-IT" sz="2000" b="1" dirty="0">
                <a:solidFill>
                  <a:prstClr val="black"/>
                </a:solidFill>
              </a:rPr>
              <a:t>: </a:t>
            </a:r>
            <a:r>
              <a:rPr lang="it-IT" sz="2000" dirty="0">
                <a:solidFill>
                  <a:prstClr val="black"/>
                </a:solidFill>
              </a:rPr>
              <a:t>i risultati della customer </a:t>
            </a:r>
            <a:r>
              <a:rPr lang="it-IT" sz="2000" dirty="0" err="1">
                <a:solidFill>
                  <a:prstClr val="black"/>
                </a:solidFill>
              </a:rPr>
              <a:t>satisfaction</a:t>
            </a:r>
            <a:r>
              <a:rPr lang="it-IT" sz="2000" dirty="0">
                <a:solidFill>
                  <a:prstClr val="black"/>
                </a:solidFill>
              </a:rPr>
              <a:t> </a:t>
            </a:r>
            <a:r>
              <a:rPr lang="it-IT" sz="2000" b="1" dirty="0">
                <a:solidFill>
                  <a:prstClr val="black"/>
                </a:solidFill>
              </a:rPr>
              <a:t>vengono esposti nella bacheca </a:t>
            </a:r>
            <a:r>
              <a:rPr lang="it-IT" sz="2000" dirty="0">
                <a:solidFill>
                  <a:prstClr val="black"/>
                </a:solidFill>
              </a:rPr>
              <a:t>sita all’ingresso della R.S.A, pubblicati sul sito internet (</a:t>
            </a:r>
            <a:r>
              <a:rPr lang="it-IT" sz="2000" dirty="0">
                <a:solidFill>
                  <a:prstClr val="black"/>
                </a:solidFill>
                <a:hlinkClick r:id="rId3"/>
              </a:rPr>
              <a:t>www.varniagnetti.it</a:t>
            </a:r>
            <a:r>
              <a:rPr lang="it-IT" sz="2000" dirty="0">
                <a:solidFill>
                  <a:prstClr val="black"/>
                </a:solidFill>
              </a:rPr>
              <a:t>),  divulgati alle organizzazioni che gestiscono i servizi in out-sourcing e divulgati durante la presentazione del Bilancio Sociale 2021.</a:t>
            </a:r>
            <a:endParaRPr lang="it-IT" sz="20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Note metodologiche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500" dirty="0"/>
              <a:t>Giudizio complessivo dei servizi offerti  - 2021</a:t>
            </a:r>
            <a:br>
              <a:rPr lang="it-IT" sz="2500" dirty="0"/>
            </a:br>
            <a:r>
              <a:rPr lang="it-IT" sz="2500" dirty="0"/>
              <a:t>(Parenti)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3</a:t>
            </a:fld>
            <a:endParaRPr lang="it-IT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B508655-22B5-4635-A4B3-9DE525DFD1C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500" dirty="0"/>
              <a:t>Giudizio complessivo servizi offerti – 2021  (Ospiti)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E3BDB3EA-87BA-42BB-A874-DBE97B8C79F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7368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600552" y="274638"/>
            <a:ext cx="8229600" cy="1143000"/>
          </a:xfrm>
        </p:spPr>
        <p:txBody>
          <a:bodyPr>
            <a:normAutofit/>
          </a:bodyPr>
          <a:lstStyle/>
          <a:p>
            <a:r>
              <a:rPr lang="it-IT" sz="2000" dirty="0"/>
              <a:t>Il livello di soddisfazione sui seguenti aspetti e su alcuni indicatori di qualità identificati come critici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2FBD9151-52AE-4911-932F-52A08C7FBB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endParaRPr lang="it-IT" sz="1400" dirty="0"/>
          </a:p>
          <a:p>
            <a:pPr algn="just">
              <a:spcAft>
                <a:spcPts val="600"/>
              </a:spcAft>
            </a:pPr>
            <a:r>
              <a:rPr lang="it-IT" sz="1600" b="1" dirty="0"/>
              <a:t>Fedeltà del cliente </a:t>
            </a:r>
            <a:r>
              <a:rPr lang="it-IT" sz="1600" dirty="0"/>
              <a:t>che sarà misurata come percentuale degli ospiti che vengono dimessi per essere ricoverati in altri C.D.I. sul totale degli Ospiti iscritti nonostante l’emergenza COVID-19 e nonostante l’erogazione sia stato garantito con modalità di supporto a domicilio e da remoto;</a:t>
            </a:r>
          </a:p>
          <a:p>
            <a:pPr algn="just">
              <a:spcAft>
                <a:spcPts val="600"/>
              </a:spcAft>
            </a:pPr>
            <a:r>
              <a:rPr lang="it-IT" sz="1600" dirty="0"/>
              <a:t>Il </a:t>
            </a:r>
            <a:r>
              <a:rPr lang="it-IT" sz="1600" b="1" dirty="0"/>
              <a:t>numero e le caratteristiche dei reclami</a:t>
            </a:r>
            <a:r>
              <a:rPr lang="it-IT" sz="1600" dirty="0"/>
              <a:t> presentati dagli Ospiti e dai loro famigliari;</a:t>
            </a:r>
          </a:p>
          <a:p>
            <a:pPr algn="just">
              <a:spcAft>
                <a:spcPts val="600"/>
              </a:spcAft>
            </a:pPr>
            <a:r>
              <a:rPr lang="it-IT" sz="1600" dirty="0"/>
              <a:t>La registrazione dei </a:t>
            </a:r>
            <a:r>
              <a:rPr lang="it-IT" sz="1600" b="1" dirty="0"/>
              <a:t>giudizi positivi  </a:t>
            </a:r>
            <a:r>
              <a:rPr lang="it-IT" sz="1600" dirty="0"/>
              <a:t>che vengono espressi dai famigliari verso i servizi erogati dal C.D.I. “Varni Agnetti”;</a:t>
            </a:r>
          </a:p>
          <a:p>
            <a:pPr algn="just">
              <a:spcAft>
                <a:spcPts val="600"/>
              </a:spcAft>
            </a:pPr>
            <a:r>
              <a:rPr lang="it-IT" sz="1600" dirty="0"/>
              <a:t>Numero di Ospiti del C.D.I. che passano al servizio R.S.A. della Fondazione o che hanno intenzione di passare al servizio R.S.A. della Fondazione;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dirty="0"/>
              <a:t>Altri indicatori utilizzati per la rilevazione della </a:t>
            </a:r>
            <a:r>
              <a:rPr lang="it-IT" sz="2000" dirty="0" err="1"/>
              <a:t>Customer</a:t>
            </a:r>
            <a:r>
              <a:rPr lang="it-IT" sz="2000" dirty="0"/>
              <a:t> </a:t>
            </a:r>
            <a:r>
              <a:rPr lang="it-IT" sz="2000" dirty="0" err="1"/>
              <a:t>Satisfaction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it-IT" sz="1400" dirty="0"/>
              <a:t>Il livello elevato di soddisfazione degli utenti (famigliari degli Ospiti e Ospiti) è rimasto buono nonostante il servizio sia stato erogato con le modalità di cui a pag. 2;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Un altro indicatore considerato è la fedeltà del cliente infatti un buon numero di  ospiti che hanno frequentato o frequentano il Centro Diurno Integrato della Fondazione sono in lista di attesa per entrare in R.S.A.</a:t>
            </a:r>
          </a:p>
          <a:p>
            <a:pPr>
              <a:spcAft>
                <a:spcPts val="600"/>
              </a:spcAft>
            </a:pPr>
            <a:endParaRPr lang="it-IT" sz="1400" b="1" i="1" u="sng" dirty="0"/>
          </a:p>
          <a:p>
            <a:pPr>
              <a:spcAft>
                <a:spcPts val="600"/>
              </a:spcAft>
            </a:pPr>
            <a:endParaRPr lang="it-IT" sz="1400" b="1" i="1" u="sng" dirty="0"/>
          </a:p>
          <a:p>
            <a:pPr>
              <a:spcAft>
                <a:spcPts val="600"/>
              </a:spcAft>
            </a:pPr>
            <a:r>
              <a:rPr lang="it-IT" sz="1400" b="1" i="1" u="sng" dirty="0"/>
              <a:t>Inoltre</a:t>
            </a:r>
            <a:r>
              <a:rPr lang="it-IT" sz="1400" b="1" i="1" dirty="0"/>
              <a:t>: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I reclami da parte degli ospiti o dei loro famigliari sono rari ed occasionali (nel 2021 nessun reclamo pervenuto per il servizio C.D.I.) mentre è elevato il numero di giudizi positivi espressi dai famigliari degli ospiti sull’operato del personale e sulla qualità dei servizi erogati;</a:t>
            </a:r>
          </a:p>
          <a:p>
            <a:pPr algn="just">
              <a:spcAft>
                <a:spcPts val="600"/>
              </a:spcAft>
            </a:pPr>
            <a:r>
              <a:rPr lang="it-IT" sz="1400" dirty="0"/>
              <a:t>I parenti degli Ospiti e gli Ospiti medesimi sono stati direttamente coinvolti per definire le modalità più idonee di erogazione del servizio per ciascuno di loro.</a:t>
            </a:r>
          </a:p>
          <a:p>
            <a:pPr marL="109728" indent="0" algn="just">
              <a:spcAft>
                <a:spcPts val="600"/>
              </a:spcAft>
              <a:buNone/>
            </a:pP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Considerazioni finali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  <a:buClr>
                <a:srgbClr val="2DA2BF"/>
              </a:buClr>
            </a:pPr>
            <a:endParaRPr lang="it-IT" sz="16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  <a:buClr>
                <a:srgbClr val="2DA2BF"/>
              </a:buClr>
            </a:pPr>
            <a:r>
              <a:rPr lang="it-IT" sz="1600" dirty="0">
                <a:solidFill>
                  <a:prstClr val="black"/>
                </a:solidFill>
              </a:rPr>
              <a:t>Si prevede,  al termine dell’emergenza sanitaria, di erogare il servizio C.D.I. nella sola </a:t>
            </a:r>
            <a:r>
              <a:rPr lang="it-IT" sz="1600">
                <a:solidFill>
                  <a:prstClr val="black"/>
                </a:solidFill>
              </a:rPr>
              <a:t>modalità «in presenza» </a:t>
            </a:r>
            <a:r>
              <a:rPr lang="it-IT" sz="1600" dirty="0">
                <a:solidFill>
                  <a:prstClr val="black"/>
                </a:solidFill>
              </a:rPr>
              <a:t>presso </a:t>
            </a:r>
            <a:r>
              <a:rPr lang="it-IT" sz="1600">
                <a:solidFill>
                  <a:prstClr val="black"/>
                </a:solidFill>
              </a:rPr>
              <a:t>la struttura;</a:t>
            </a:r>
            <a:endParaRPr lang="it-IT" sz="16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  <a:buClr>
                <a:srgbClr val="2DA2BF"/>
              </a:buClr>
            </a:pPr>
            <a:r>
              <a:rPr lang="it-IT" sz="1600" dirty="0">
                <a:solidFill>
                  <a:prstClr val="black"/>
                </a:solidFill>
              </a:rPr>
              <a:t>In sede di presentazione del Bilancio Sociale 2021 (entro giugno 2022) saranno resi pubblici i risultati dell’indagine di soddisfazione. Inoltre i medesimi risultati saranno </a:t>
            </a:r>
            <a:r>
              <a:rPr lang="it-IT" sz="1600" dirty="0"/>
              <a:t>pubblicati sul sito internet (</a:t>
            </a:r>
            <a:r>
              <a:rPr lang="it-IT" sz="1600" dirty="0">
                <a:hlinkClick r:id="rId2"/>
              </a:rPr>
              <a:t>www.varniagnetti.it</a:t>
            </a:r>
            <a:r>
              <a:rPr lang="it-IT" sz="1600" dirty="0"/>
              <a:t>);</a:t>
            </a:r>
            <a:endParaRPr lang="it-IT" sz="1600" dirty="0">
              <a:solidFill>
                <a:prstClr val="black"/>
              </a:solidFill>
            </a:endParaRPr>
          </a:p>
          <a:p>
            <a:pPr algn="just">
              <a:spcAft>
                <a:spcPts val="600"/>
              </a:spcAft>
              <a:buClr>
                <a:srgbClr val="2DA2BF"/>
              </a:buClr>
            </a:pPr>
            <a:r>
              <a:rPr lang="it-IT" sz="1600" dirty="0"/>
              <a:t>Mantenere la certificazione ai sensi della  </a:t>
            </a:r>
            <a:r>
              <a:rPr lang="it-IT" sz="1600" b="1" dirty="0"/>
              <a:t>norma UNI ISO 45001 </a:t>
            </a:r>
            <a:r>
              <a:rPr lang="it-IT" sz="1600" dirty="0"/>
              <a:t>(</a:t>
            </a:r>
            <a:r>
              <a:rPr lang="it-IT" sz="1600" b="1" dirty="0"/>
              <a:t>Sistema di gestione per la salute e la sicurezza sul luogo di lavoro</a:t>
            </a:r>
            <a:r>
              <a:rPr lang="it-IT" sz="1600" dirty="0"/>
              <a:t>)  e della </a:t>
            </a:r>
            <a:r>
              <a:rPr lang="it-IT" sz="1600" b="1" dirty="0"/>
              <a:t>norma UNI EN ISO 9001: 2015</a:t>
            </a:r>
            <a:r>
              <a:rPr lang="it-IT" sz="1600" dirty="0"/>
              <a:t> (Sistema di gestione qualità);</a:t>
            </a:r>
          </a:p>
          <a:p>
            <a:pPr algn="just">
              <a:spcAft>
                <a:spcPts val="600"/>
              </a:spcAft>
              <a:buClr>
                <a:srgbClr val="2DA2BF"/>
              </a:buClr>
            </a:pPr>
            <a:endParaRPr lang="it-IT" sz="1600" dirty="0">
              <a:solidFill>
                <a:prstClr val="black"/>
              </a:solidFill>
            </a:endParaRPr>
          </a:p>
          <a:p>
            <a:pPr lvl="0" algn="just">
              <a:spcAft>
                <a:spcPts val="600"/>
              </a:spcAft>
              <a:buClr>
                <a:srgbClr val="2DA2BF"/>
              </a:buClr>
            </a:pPr>
            <a:endParaRPr lang="it-IT" sz="16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23D1-CADC-48B7-8312-B566434D9CF2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Azioni previste per il 2022</a:t>
            </a:r>
          </a:p>
        </p:txBody>
      </p:sp>
    </p:spTree>
    <p:extLst>
      <p:ext uri="{BB962C8B-B14F-4D97-AF65-F5344CB8AC3E}">
        <p14:creationId xmlns:p14="http://schemas.microsoft.com/office/powerpoint/2010/main" val="2678653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5808</TotalTime>
  <Words>763</Words>
  <Application>Microsoft Office PowerPoint</Application>
  <PresentationFormat>Presentazione su schermo (4:3)</PresentationFormat>
  <Paragraphs>60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 Black</vt:lpstr>
      <vt:lpstr>Calibri</vt:lpstr>
      <vt:lpstr>Lucida Sans Unicode</vt:lpstr>
      <vt:lpstr>Verdana</vt:lpstr>
      <vt:lpstr>Wingdings 2</vt:lpstr>
      <vt:lpstr>Wingdings 3</vt:lpstr>
      <vt:lpstr>Viale</vt:lpstr>
      <vt:lpstr>Fondazione “Varni Agnetti” O.N.L.U.S. Indagine sulla soddisfazione dei clienti Ospiti e Familiari  Centro Diurno Integrato Anno 2021</vt:lpstr>
      <vt:lpstr>Note metodologiche</vt:lpstr>
      <vt:lpstr>Giudizio complessivo dei servizi offerti  - 2021 (Parenti)</vt:lpstr>
      <vt:lpstr>Giudizio complessivo servizi offerti – 2021  (Ospiti)</vt:lpstr>
      <vt:lpstr>Il livello di soddisfazione sui seguenti aspetti e su alcuni indicatori di qualità identificati come critici</vt:lpstr>
      <vt:lpstr>Altri indicatori utilizzati per la rilevazione della Customer Satisfaction</vt:lpstr>
      <vt:lpstr>Considerazioni finali</vt:lpstr>
      <vt:lpstr>Azioni previste per il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Fondazione “Varni Agnetti” Indagine sulla soddisfazione dei clienti 2009</dc:title>
  <dc:creator>Antonio Bezzola</dc:creator>
  <cp:lastModifiedBy>Silvia</cp:lastModifiedBy>
  <cp:revision>199</cp:revision>
  <cp:lastPrinted>2022-03-14T11:29:08Z</cp:lastPrinted>
  <dcterms:created xsi:type="dcterms:W3CDTF">2010-04-29T12:36:06Z</dcterms:created>
  <dcterms:modified xsi:type="dcterms:W3CDTF">2022-03-14T11:29:44Z</dcterms:modified>
</cp:coreProperties>
</file>