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2" r:id="rId3"/>
    <p:sldId id="278" r:id="rId4"/>
    <p:sldId id="289" r:id="rId5"/>
    <p:sldId id="283" r:id="rId6"/>
    <p:sldId id="291" r:id="rId7"/>
    <p:sldId id="288" r:id="rId8"/>
    <p:sldId id="279" r:id="rId9"/>
    <p:sldId id="281" r:id="rId10"/>
  </p:sldIdLst>
  <p:sldSz cx="9144000" cy="6858000" type="screen4x3"/>
  <p:notesSz cx="6742113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Foglio1!$B$44:$B$49</c:f>
              <c:strCache>
                <c:ptCount val="6"/>
                <c:pt idx="0">
                  <c:v>INSUFFICIENTE</c:v>
                </c:pt>
                <c:pt idx="1">
                  <c:v>SUFFICIENTE</c:v>
                </c:pt>
                <c:pt idx="2">
                  <c:v>DISCRETO</c:v>
                </c:pt>
                <c:pt idx="3">
                  <c:v>BUONO</c:v>
                </c:pt>
                <c:pt idx="4">
                  <c:v>OTTIMO</c:v>
                </c:pt>
                <c:pt idx="5">
                  <c:v>TOTALE</c:v>
                </c:pt>
              </c:strCache>
            </c:strRef>
          </c:cat>
          <c:val>
            <c:numRef>
              <c:f>Foglio1!$C$44:$C$49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15</c:v>
                </c:pt>
                <c:pt idx="4">
                  <c:v>0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F5-4AEB-A2E2-D621A9219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0925248"/>
        <c:axId val="1"/>
      </c:barChart>
      <c:catAx>
        <c:axId val="32092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09252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6429536"/>
        <c:axId val="706430520"/>
      </c:barChart>
      <c:catAx>
        <c:axId val="70642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6430520"/>
        <c:crosses val="autoZero"/>
        <c:auto val="1"/>
        <c:lblAlgn val="ctr"/>
        <c:lblOffset val="100"/>
        <c:noMultiLvlLbl val="0"/>
      </c:catAx>
      <c:valAx>
        <c:axId val="706430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6429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'DIP ANNI 2014-2018'!$C$10</c:f>
              <c:strCache>
                <c:ptCount val="1"/>
                <c:pt idx="0">
                  <c:v>n. dipendenti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'DIP ANNI 2014-2018'!$B$11:$B$18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'DIP ANNI 2014-2018'!$C$11:$C$18</c:f>
              <c:numCache>
                <c:formatCode>General</c:formatCode>
                <c:ptCount val="8"/>
                <c:pt idx="0">
                  <c:v>54</c:v>
                </c:pt>
                <c:pt idx="1">
                  <c:v>52</c:v>
                </c:pt>
                <c:pt idx="2">
                  <c:v>57</c:v>
                </c:pt>
                <c:pt idx="3">
                  <c:v>57</c:v>
                </c:pt>
                <c:pt idx="4">
                  <c:v>48</c:v>
                </c:pt>
                <c:pt idx="5">
                  <c:v>52</c:v>
                </c:pt>
                <c:pt idx="6">
                  <c:v>51</c:v>
                </c:pt>
                <c:pt idx="7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E-4B0D-BB03-6E8CAA51AC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425336"/>
        <c:axId val="1"/>
      </c:barChart>
      <c:catAx>
        <c:axId val="243425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34253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21582" cy="493633"/>
          </a:xfrm>
          <a:prstGeom prst="rect">
            <a:avLst/>
          </a:prstGeom>
        </p:spPr>
        <p:txBody>
          <a:bodyPr vert="horz" lIns="90768" tIns="45382" rIns="90768" bIns="4538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8975" y="4"/>
            <a:ext cx="2921582" cy="493633"/>
          </a:xfrm>
          <a:prstGeom prst="rect">
            <a:avLst/>
          </a:prstGeom>
        </p:spPr>
        <p:txBody>
          <a:bodyPr vert="horz" lIns="90768" tIns="45382" rIns="90768" bIns="45382" rtlCol="0"/>
          <a:lstStyle>
            <a:lvl1pPr algn="r">
              <a:defRPr sz="1200"/>
            </a:lvl1pPr>
          </a:lstStyle>
          <a:p>
            <a:fld id="{1A256D6B-ACCD-4266-A0F7-206E166642A3}" type="datetimeFigureOut">
              <a:rPr lang="it-IT" smtClean="0"/>
              <a:pPr/>
              <a:t>04/03/2022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8" tIns="45382" rIns="90768" bIns="4538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4212" y="4689519"/>
            <a:ext cx="5393690" cy="4442698"/>
          </a:xfrm>
          <a:prstGeom prst="rect">
            <a:avLst/>
          </a:prstGeom>
        </p:spPr>
        <p:txBody>
          <a:bodyPr vert="horz" lIns="90768" tIns="45382" rIns="90768" bIns="45382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8" y="9377320"/>
            <a:ext cx="2921582" cy="493633"/>
          </a:xfrm>
          <a:prstGeom prst="rect">
            <a:avLst/>
          </a:prstGeom>
        </p:spPr>
        <p:txBody>
          <a:bodyPr vert="horz" lIns="90768" tIns="45382" rIns="90768" bIns="4538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8975" y="9377320"/>
            <a:ext cx="2921582" cy="493633"/>
          </a:xfrm>
          <a:prstGeom prst="rect">
            <a:avLst/>
          </a:prstGeom>
        </p:spPr>
        <p:txBody>
          <a:bodyPr vert="horz" lIns="90768" tIns="45382" rIns="90768" bIns="45382" rtlCol="0" anchor="b"/>
          <a:lstStyle>
            <a:lvl1pPr algn="r">
              <a:defRPr sz="1200"/>
            </a:lvl1pPr>
          </a:lstStyle>
          <a:p>
            <a:fld id="{1B60A5E6-8427-427A-948B-C6CA7ED2C4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157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831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258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891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7520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C635EB-8C10-40F8-99AE-4CF839BEDB0F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DE8B-6E28-450C-B337-621E70ADD73E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98D1-5CCE-41ED-B77B-634E4879127C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FFF1-0B7E-4F05-96CB-514F42F67037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9D80-A140-40F7-9B94-DC74E4A701D6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CE3-FA36-4050-99C9-FDF1F94B3436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4C6C-A2D7-443C-A36A-C0B286D6BEDF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F51F-7A02-40BF-8131-3BE1DAF05C45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98F6-2B0C-43C6-BAE9-A025DD9810A0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4F80375-9C90-43AE-B8A5-73499A1E37C0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E51C09-A729-469F-AE7B-1AC8043ED1CF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F425A2-5EB9-4115-B2E9-0C6BE7264797}" type="datetime1">
              <a:rPr lang="it-IT" smtClean="0"/>
              <a:pPr/>
              <a:t>04/03/2022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niagnetti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14744" y="214290"/>
            <a:ext cx="5214974" cy="1643074"/>
          </a:xfrm>
        </p:spPr>
        <p:txBody>
          <a:bodyPr>
            <a:normAutofit fontScale="90000"/>
          </a:bodyPr>
          <a:lstStyle/>
          <a:p>
            <a:r>
              <a:rPr lang="it-IT" sz="2200" b="1" dirty="0">
                <a:solidFill>
                  <a:schemeClr val="accent3">
                    <a:lumMod val="50000"/>
                  </a:schemeClr>
                </a:solidFill>
              </a:rPr>
              <a:t>Fondazione “Varni Agnetti” O.N.L.U.S.</a:t>
            </a:r>
            <a:br>
              <a:rPr lang="it-IT" sz="40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it-IT" sz="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2000" b="0" dirty="0">
                <a:solidFill>
                  <a:srgbClr val="C00000"/>
                </a:solidFill>
              </a:rPr>
              <a:t>Rilevazione grado di soddisfazione </a:t>
            </a:r>
            <a:r>
              <a:rPr lang="it-IT" sz="2000" b="0" i="1" dirty="0">
                <a:solidFill>
                  <a:srgbClr val="C00000"/>
                </a:solidFill>
              </a:rPr>
              <a:t>Dipendenti</a:t>
            </a:r>
            <a:br>
              <a:rPr lang="it-IT" sz="2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it-IT" sz="2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2000" i="1" dirty="0">
                <a:solidFill>
                  <a:srgbClr val="FF0000"/>
                </a:solidFill>
                <a:latin typeface="Arial Black" pitchFamily="34" charset="0"/>
              </a:rPr>
              <a:t>Anno 2021</a:t>
            </a:r>
            <a:endParaRPr lang="it-IT" sz="2400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844" y="5243522"/>
            <a:ext cx="8858312" cy="542932"/>
          </a:xfrm>
        </p:spPr>
        <p:txBody>
          <a:bodyPr>
            <a:normAutofit fontScale="85000" lnSpcReduction="20000"/>
          </a:bodyPr>
          <a:lstStyle/>
          <a:p>
            <a:pPr algn="l"/>
            <a:endParaRPr lang="it-IT" sz="1800" b="1" i="1" dirty="0"/>
          </a:p>
          <a:p>
            <a:pPr algn="l"/>
            <a:r>
              <a:rPr lang="it-IT" sz="1800" b="1" i="1" dirty="0"/>
              <a:t>Godiasco Salice Terme , 10 Febbraio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5" name="Immagine 4" descr="varni_agnetti 028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844" y="285728"/>
            <a:ext cx="3388684" cy="46196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Bef>
                <a:spcPts val="0"/>
              </a:spcBef>
              <a:spcAft>
                <a:spcPts val="400"/>
              </a:spcAft>
            </a:pPr>
            <a:endParaRPr lang="it-IT" sz="2800" dirty="0"/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900" dirty="0"/>
              <a:t>L’indagine è stata svolta nel periodo gennaio-febbraio 2022;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900" dirty="0"/>
              <a:t>Il questionario è stato </a:t>
            </a:r>
            <a:r>
              <a:rPr lang="it-IT" dirty="0"/>
              <a:t>distribuito ai dipendenti della Fondazione ;le risposte sono state 23 </a:t>
            </a:r>
            <a:r>
              <a:rPr lang="it-IT" sz="2900" dirty="0"/>
              <a:t>su un totale di </a:t>
            </a:r>
            <a:r>
              <a:rPr lang="it-IT" sz="2900" b="1" dirty="0"/>
              <a:t>52 </a:t>
            </a:r>
            <a:r>
              <a:rPr lang="it-IT" sz="2900" dirty="0"/>
              <a:t>Dipendenti;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900" dirty="0"/>
              <a:t>L’indagine mira a rilevare l’importanza attribuita ai fattori che hanno importanza per la soddisfazione dei dipendenti ed il livello di soddisfazione raggiunto;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900" dirty="0"/>
              <a:t>Piano di diffusione: i risultati della customer </a:t>
            </a:r>
            <a:r>
              <a:rPr lang="it-IT" sz="2900" dirty="0" err="1"/>
              <a:t>satisfaction</a:t>
            </a:r>
            <a:r>
              <a:rPr lang="it-IT" sz="2900" dirty="0"/>
              <a:t> verranno pubblicati sul sito internet (</a:t>
            </a:r>
            <a:r>
              <a:rPr lang="it-IT" sz="2900" dirty="0">
                <a:hlinkClick r:id="rId2"/>
              </a:rPr>
              <a:t>www.varniagnetti.it</a:t>
            </a:r>
            <a:r>
              <a:rPr lang="it-IT" sz="2900" dirty="0"/>
              <a:t>) e divulgati durante la presentazione del Bilancio Sociale 2021.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/>
              <a:t>Note metodologiche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953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654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endParaRPr lang="it-IT" sz="1400" dirty="0"/>
          </a:p>
          <a:p>
            <a:pPr algn="just">
              <a:spcAft>
                <a:spcPts val="600"/>
              </a:spcAft>
            </a:pPr>
            <a:endParaRPr lang="it-IT" sz="2900" b="1" dirty="0"/>
          </a:p>
          <a:p>
            <a:pPr algn="just">
              <a:spcAft>
                <a:spcPts val="600"/>
              </a:spcAft>
            </a:pPr>
            <a:r>
              <a:rPr lang="it-IT" sz="2900" b="1" dirty="0"/>
              <a:t>Questionario gradimento del servizio;</a:t>
            </a:r>
          </a:p>
          <a:p>
            <a:pPr algn="just">
              <a:spcAft>
                <a:spcPts val="600"/>
              </a:spcAft>
            </a:pPr>
            <a:r>
              <a:rPr lang="it-IT" sz="2900" b="1" dirty="0"/>
              <a:t>Turn – over dei dipendenti </a:t>
            </a:r>
            <a:r>
              <a:rPr lang="it-IT" sz="2900" dirty="0"/>
              <a:t>che sarà misurato come percentuale degli dipendenti che lasciano la Fondazione e nel numero di anni di servizio dei dipendenti.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pPr algn="just"/>
            <a:r>
              <a:rPr lang="it-IT" sz="2000" dirty="0"/>
              <a:t>Altri indicatori utilizzati per la rilevazione della </a:t>
            </a:r>
            <a:r>
              <a:rPr lang="it-IT" sz="2000" dirty="0" err="1"/>
              <a:t>Customer</a:t>
            </a:r>
            <a:r>
              <a:rPr lang="it-IT" sz="2000" dirty="0"/>
              <a:t> </a:t>
            </a:r>
            <a:r>
              <a:rPr lang="it-IT" sz="2000" dirty="0" err="1"/>
              <a:t>Satisfaction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/>
              <a:t>Al 31 dicembre 2021 presso la Fondazione “Varni Agnetti” O.N.L.U.S. erano assunti </a:t>
            </a:r>
            <a:r>
              <a:rPr lang="it-IT" sz="2200" b="1" dirty="0"/>
              <a:t>50</a:t>
            </a:r>
            <a:r>
              <a:rPr lang="it-IT" sz="2200" dirty="0"/>
              <a:t> addetti di cui 48 con contratto a tempo indeterminato e 2 con contratto a tempo determinato;</a:t>
            </a:r>
          </a:p>
          <a:p>
            <a:pPr algn="just"/>
            <a:r>
              <a:rPr lang="it-IT" sz="2200" dirty="0"/>
              <a:t>Il personale è prevalentemente residente nel Comune di Godiasco Salice Terme e nei comuni limitrofi alla sede della Fondazione; </a:t>
            </a:r>
            <a:r>
              <a:rPr lang="it-IT" sz="2200" b="1" i="1" dirty="0"/>
              <a:t>confermando le profonde radici nel territorio: gli ospiti provengono dallo stesso territorio da cui proviene il personale che li assiste.</a:t>
            </a:r>
            <a:endParaRPr lang="it-IT" sz="2200" dirty="0"/>
          </a:p>
          <a:p>
            <a:pPr marL="109728" indent="0" algn="just"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Il personale dipendente</a:t>
            </a:r>
          </a:p>
        </p:txBody>
      </p:sp>
    </p:spTree>
    <p:extLst>
      <p:ext uri="{BB962C8B-B14F-4D97-AF65-F5344CB8AC3E}">
        <p14:creationId xmlns:p14="http://schemas.microsoft.com/office/powerpoint/2010/main" val="94459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400" dirty="0"/>
              <a:t>Grafico grado soddisfazione</a:t>
            </a:r>
            <a:br>
              <a:rPr lang="it-IT" sz="2400" dirty="0"/>
            </a:br>
            <a:r>
              <a:rPr lang="it-IT" sz="2400" dirty="0"/>
              <a:t>dipendenti – questionario dipendenti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3E5E8E01-5D4F-48F9-BBE9-7C2FC70E26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3414374"/>
              </p:ext>
            </p:extLst>
          </p:nvPr>
        </p:nvGraphicFramePr>
        <p:xfrm>
          <a:off x="457200" y="1733550"/>
          <a:ext cx="82296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655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000" dirty="0"/>
              <a:t>Nr. dipendenti anni 2014-2015-2016-2017-2018-2019-2020-2021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B76DC38A-337A-4C1E-AEB9-377EECAA711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B026842C-7D5C-4B1B-B401-E069B884F4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465323"/>
              </p:ext>
            </p:extLst>
          </p:nvPr>
        </p:nvGraphicFramePr>
        <p:xfrm>
          <a:off x="457200" y="1340768"/>
          <a:ext cx="85558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1950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17672" y="1196753"/>
            <a:ext cx="8229600" cy="4896544"/>
          </a:xfrm>
        </p:spPr>
        <p:txBody>
          <a:bodyPr/>
          <a:lstStyle/>
          <a:p>
            <a:endParaRPr lang="it-IT" sz="2000" dirty="0"/>
          </a:p>
          <a:p>
            <a:pPr algn="just"/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</a:rPr>
              <a:t>L’indice di TURN-OVER è calcolato come rapporto tra la somma delle assunzioni e dimissioni in un anno e il totale dei dipendenti dell’anno;</a:t>
            </a:r>
          </a:p>
          <a:p>
            <a:pPr algn="just"/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NELL’ANNO 2021 il TURN-OVER di personale si è mantenuto su livelli molto bassi, nonostante il periodo di Pandemia in corso;</a:t>
            </a:r>
          </a:p>
          <a:p>
            <a:pPr algn="just"/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Consiglio di Amministrazione ha individuato come elemento di qualità del servizio erogato, la limitazione del turn-over del personale;</a:t>
            </a:r>
          </a:p>
          <a:p>
            <a:pPr algn="just"/>
            <a:r>
              <a:rPr lang="it-IT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Mantenere bravi operatori significa rinforzare il legame tra operatore e ospite che costituisce un elemento importante per la qualità del servizio erogato.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endParaRPr lang="it-IT" sz="6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TURN-OVER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EFC22FCC-BC49-4190-A8DE-C1E5D3B8B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659795"/>
              </p:ext>
            </p:extLst>
          </p:nvPr>
        </p:nvGraphicFramePr>
        <p:xfrm>
          <a:off x="1220104" y="4437112"/>
          <a:ext cx="6624736" cy="913082"/>
        </p:xfrm>
        <a:graphic>
          <a:graphicData uri="http://schemas.openxmlformats.org/drawingml/2006/table">
            <a:tbl>
              <a:tblPr firstCol="1" bandRow="1" bandCol="1">
                <a:tableStyleId>{5C22544A-7EE6-4342-B048-85BDC9FD1C3A}</a:tableStyleId>
              </a:tblPr>
              <a:tblGrid>
                <a:gridCol w="2090158">
                  <a:extLst>
                    <a:ext uri="{9D8B030D-6E8A-4147-A177-3AD203B41FA5}">
                      <a16:colId xmlns:a16="http://schemas.microsoft.com/office/drawing/2014/main" val="1320594226"/>
                    </a:ext>
                  </a:extLst>
                </a:gridCol>
                <a:gridCol w="1078194">
                  <a:extLst>
                    <a:ext uri="{9D8B030D-6E8A-4147-A177-3AD203B41FA5}">
                      <a16:colId xmlns:a16="http://schemas.microsoft.com/office/drawing/2014/main" val="79938473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693064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69726209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891761170"/>
                    </a:ext>
                  </a:extLst>
                </a:gridCol>
              </a:tblGrid>
              <a:tr h="45654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Lucida Sans Unicode" panose="020B0602030504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2021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7401900"/>
                  </a:ext>
                </a:extLst>
              </a:tr>
              <a:tr h="45654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</a:rPr>
                        <a:t>TURN-OVER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Lucida Sans Unicode" panose="020B0602030504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0,13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0,08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0,19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0,04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4952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11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600"/>
              </a:spcAft>
            </a:pPr>
            <a:endParaRPr lang="it-IT" sz="1400" dirty="0"/>
          </a:p>
          <a:p>
            <a:pPr algn="just">
              <a:spcAft>
                <a:spcPts val="600"/>
              </a:spcAft>
            </a:pPr>
            <a:endParaRPr lang="it-IT" sz="1400" dirty="0"/>
          </a:p>
          <a:p>
            <a:pPr algn="just">
              <a:spcAft>
                <a:spcPts val="600"/>
              </a:spcAft>
            </a:pPr>
            <a:r>
              <a:rPr lang="it-IT" sz="1800" dirty="0"/>
              <a:t>E’ buono il grado di soddisfazione dei dipendenti che lavorano presso la Fondazione «Varni Agnetti»;</a:t>
            </a:r>
          </a:p>
          <a:p>
            <a:pPr algn="just">
              <a:spcAft>
                <a:spcPts val="600"/>
              </a:spcAft>
            </a:pPr>
            <a:r>
              <a:rPr lang="it-IT" sz="1800" dirty="0"/>
              <a:t>L’analisi effettuata evidenzia un buon grado di attaccamento alla Fondazione.</a:t>
            </a:r>
          </a:p>
          <a:p>
            <a:pPr algn="just">
              <a:spcAft>
                <a:spcPts val="600"/>
              </a:spcAft>
            </a:pPr>
            <a:r>
              <a:rPr lang="it-IT" sz="1800" b="1" dirty="0"/>
              <a:t>E’ importante rilevare che, nonostante il perdurare della pandemia Covid-19, nel 2021 la Fondazione ha erogato più di </a:t>
            </a:r>
            <a:r>
              <a:rPr lang="it-IT" sz="1800" b="1" dirty="0">
                <a:solidFill>
                  <a:srgbClr val="FF0000"/>
                </a:solidFill>
              </a:rPr>
              <a:t>17.000 ore di assistenza dedicata agli ospiti, </a:t>
            </a:r>
            <a:r>
              <a:rPr lang="it-IT" sz="1800" b="1" dirty="0"/>
              <a:t>rispetto allo standard previsto da Regione Lombardia.</a:t>
            </a:r>
          </a:p>
          <a:p>
            <a:pPr algn="just">
              <a:lnSpc>
                <a:spcPct val="115000"/>
              </a:lnSpc>
              <a:spcAft>
                <a:spcPts val="400"/>
              </a:spcAft>
              <a:tabLst>
                <a:tab pos="6301105" algn="l"/>
              </a:tabLst>
            </a:pPr>
            <a:r>
              <a:rPr lang="it-IT" sz="1800" dirty="0"/>
              <a:t>Si specifica che in tutte le riunioni su SICUREZZA SUL LAVORO, il Rappresentante dei Lavoratori per la sicurezza ha ribadito che, per tutta la durate dell’Emergenza Covid-19, </a:t>
            </a:r>
            <a:r>
              <a:rPr lang="it-IT" sz="1800" dirty="0">
                <a:ea typeface="Times New Roman" panose="02020603050405020304" pitchFamily="18" charset="0"/>
              </a:rPr>
              <a:t>i DPI sono sempre stati a disposizione dei lavoratori in quantità più che adeguate, che il personale è stato sensibilizzato sul corretto utilizzo dei DPI e che tutto il personale è stato molto attento nell’osservare le disposizioni impartite sull’utilizzo dei DPI.</a:t>
            </a:r>
            <a:endParaRPr lang="it-IT" sz="1800" dirty="0"/>
          </a:p>
          <a:p>
            <a:pPr algn="just">
              <a:lnSpc>
                <a:spcPct val="115000"/>
              </a:lnSpc>
              <a:spcAft>
                <a:spcPts val="400"/>
              </a:spcAft>
              <a:tabLst>
                <a:tab pos="6301105" algn="l"/>
              </a:tabLst>
            </a:pPr>
            <a:r>
              <a:rPr lang="it-IT" sz="18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RISPOSTA FORNITA DAI LAVORATORI, DURANTE L’EMERGENZA COVID-19, RELATIVAMENTE ALLA FORMAZIONE EFFETTUATA DIMOSTRA IL LIVELLO DI CONSAPEVOLEZZA RAGGIUNTO.</a:t>
            </a:r>
            <a:endParaRPr lang="it-I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Considerazioni finali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spcAft>
                <a:spcPts val="600"/>
              </a:spcAft>
              <a:buNone/>
            </a:pPr>
            <a:r>
              <a:rPr lang="it-IT" sz="1800" i="1" dirty="0"/>
              <a:t>Per il </a:t>
            </a:r>
            <a:r>
              <a:rPr lang="it-IT" sz="1800" b="1" i="1" dirty="0"/>
              <a:t>2022 </a:t>
            </a:r>
            <a:r>
              <a:rPr lang="it-IT" sz="1800" i="1" dirty="0"/>
              <a:t>sono previste le seguenti azioni:</a:t>
            </a:r>
          </a:p>
          <a:p>
            <a:pPr algn="just"/>
            <a:r>
              <a:rPr lang="it-IT" sz="1800" dirty="0"/>
              <a:t>Attività servizio supporto dipendenti: psicologo a chiamata;</a:t>
            </a:r>
          </a:p>
          <a:p>
            <a:pPr algn="just"/>
            <a:r>
              <a:rPr lang="it-IT" sz="1800" dirty="0"/>
              <a:t>Attività formativa dei dipendenti nell’ambito della sicurezza del lavoro, del codice etico e sulle modificazioni incorse al Modello organizzativo ai sensi del </a:t>
            </a:r>
            <a:r>
              <a:rPr lang="it-IT" sz="1800" dirty="0" err="1"/>
              <a:t>D.Lgs</a:t>
            </a:r>
            <a:r>
              <a:rPr lang="it-IT" sz="1800" dirty="0"/>
              <a:t> 231/2001 e sul recente</a:t>
            </a:r>
            <a:r>
              <a:rPr lang="it-IT" dirty="0"/>
              <a:t> </a:t>
            </a:r>
            <a:r>
              <a:rPr lang="it-IT" sz="1800" dirty="0"/>
              <a:t>Regolamento Europeo Privacy ;</a:t>
            </a:r>
          </a:p>
          <a:p>
            <a:pPr algn="just"/>
            <a:r>
              <a:rPr lang="it-IT" sz="1800" b="1" dirty="0"/>
              <a:t>Attività formativa su utilizzo DPI – EMERGENZA Covid-19, PREVENZIONE E CONTROLLO DELLE INFEZIONI NEL CONTESTO DELL'EMERGENZA COVID 19-comportamenti da attuare; </a:t>
            </a:r>
          </a:p>
          <a:p>
            <a:pPr algn="just"/>
            <a:r>
              <a:rPr lang="it-IT" sz="1800" dirty="0">
                <a:solidFill>
                  <a:prstClr val="black"/>
                </a:solidFill>
              </a:rPr>
              <a:t>Attività formativa dei dipendenti</a:t>
            </a:r>
            <a:r>
              <a:rPr lang="it-IT" sz="1800" dirty="0"/>
              <a:t> nell’ambito delle dinamiche di gruppo e della comunicazione con gli ospiti ed i parenti degli ospiti;</a:t>
            </a:r>
          </a:p>
          <a:p>
            <a:pPr algn="just"/>
            <a:r>
              <a:rPr lang="it-IT" sz="1800" dirty="0"/>
              <a:t>Attività formativa nell’ambito dell’assistenza agli Ospiti con bisogni assistenziali complessi, umanizzazione delle cure (ospiti R.S.A. e C.D.I.);</a:t>
            </a:r>
          </a:p>
          <a:p>
            <a:pPr algn="just"/>
            <a:r>
              <a:rPr lang="it-IT" sz="1800" dirty="0"/>
              <a:t>Attività formativa sulla gestione degli Utenti di degli A.P.A.;</a:t>
            </a:r>
          </a:p>
          <a:p>
            <a:pPr algn="just"/>
            <a:r>
              <a:rPr lang="it-IT" sz="1800" dirty="0"/>
              <a:t>Attività formativa e informativa generale sulle regole di gestione servizi socio sanitari 2022 di Regione Lombardia;</a:t>
            </a:r>
          </a:p>
          <a:p>
            <a:pPr algn="just"/>
            <a:r>
              <a:rPr lang="it-IT" sz="1800" dirty="0"/>
              <a:t>Attività informativa e formativa sulle varie unità di offerta socio sanitarie della Fondazione  (Presa in Carico Utenti Cronici, RSA APERTA</a:t>
            </a:r>
            <a:r>
              <a:rPr lang="it-IT" sz="1800"/>
              <a:t>, APA, ADI </a:t>
            </a:r>
            <a:r>
              <a:rPr lang="it-IT" sz="1800" dirty="0"/>
              <a:t>ecc.).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71"/>
          </a:xfrm>
        </p:spPr>
        <p:txBody>
          <a:bodyPr>
            <a:normAutofit fontScale="90000"/>
          </a:bodyPr>
          <a:lstStyle/>
          <a:p>
            <a:r>
              <a:rPr lang="it-IT" sz="3200" dirty="0"/>
              <a:t>Azioni previste per il 2022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2383</TotalTime>
  <Words>727</Words>
  <Application>Microsoft Office PowerPoint</Application>
  <PresentationFormat>Presentazione su schermo (4:3)</PresentationFormat>
  <Paragraphs>68</Paragraphs>
  <Slides>9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 Black</vt:lpstr>
      <vt:lpstr>Calibri</vt:lpstr>
      <vt:lpstr>Lucida Sans Unicode</vt:lpstr>
      <vt:lpstr>Verdana</vt:lpstr>
      <vt:lpstr>Wingdings 2</vt:lpstr>
      <vt:lpstr>Wingdings 3</vt:lpstr>
      <vt:lpstr>Viale</vt:lpstr>
      <vt:lpstr>Fondazione “Varni Agnetti” O.N.L.U.S.  Rilevazione grado di soddisfazione Dipendenti  Anno 2021</vt:lpstr>
      <vt:lpstr>Note metodologiche</vt:lpstr>
      <vt:lpstr>Altri indicatori utilizzati per la rilevazione della Customer Satisfaction</vt:lpstr>
      <vt:lpstr>Il personale dipendente</vt:lpstr>
      <vt:lpstr>Grafico grado soddisfazione dipendenti – questionario dipendenti</vt:lpstr>
      <vt:lpstr>Nr. dipendenti anni 2014-2015-2016-2017-2018-2019-2020-2021</vt:lpstr>
      <vt:lpstr>TURN-OVER</vt:lpstr>
      <vt:lpstr>Considerazioni finali</vt:lpstr>
      <vt:lpstr>Azioni previste per il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Fondazione “Varni Agnetti” Indagine sulla soddisfazione dei clienti 2009</dc:title>
  <dc:creator>Antonio Bezzola</dc:creator>
  <cp:lastModifiedBy>Silvia</cp:lastModifiedBy>
  <cp:revision>348</cp:revision>
  <cp:lastPrinted>2022-03-04T10:10:21Z</cp:lastPrinted>
  <dcterms:created xsi:type="dcterms:W3CDTF">2010-04-29T12:36:06Z</dcterms:created>
  <dcterms:modified xsi:type="dcterms:W3CDTF">2022-03-04T10:13:36Z</dcterms:modified>
</cp:coreProperties>
</file>