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78" r:id="rId8"/>
    <p:sldId id="286" r:id="rId9"/>
    <p:sldId id="279" r:id="rId10"/>
  </p:sldIdLst>
  <p:sldSz cx="9144000" cy="6858000" type="screen4x3"/>
  <p:notesSz cx="6735763" cy="9866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RSA</a:t>
            </a:r>
            <a:r>
              <a:rPr lang="it-IT" baseline="0"/>
              <a:t> - GIUDIZIO SULLE MODALITA' DI SVOLGIMENTO DELLE VISITE</a:t>
            </a:r>
          </a:p>
          <a:p>
            <a:pPr>
              <a:defRPr/>
            </a:pPr>
            <a:r>
              <a:rPr lang="it-IT" baseline="0"/>
              <a:t>(5 molto soddisfatto- 1 poco soddisfatto)</a:t>
            </a:r>
            <a:endParaRPr lang="it-IT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5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Foglio1!$AX$3:$AX$7</c:f>
              <c:strCache>
                <c:ptCount val="5"/>
                <c:pt idx="0">
                  <c:v>modalità di prenotazione</c:v>
                </c:pt>
                <c:pt idx="1">
                  <c:v>frequenza</c:v>
                </c:pt>
                <c:pt idx="2">
                  <c:v>durata</c:v>
                </c:pt>
                <c:pt idx="3">
                  <c:v>modalità di svolgimento</c:v>
                </c:pt>
                <c:pt idx="4">
                  <c:v>rispetto privacy</c:v>
                </c:pt>
              </c:strCache>
              <c:extLst/>
            </c:strRef>
          </c:cat>
          <c:val>
            <c:numRef>
              <c:f>Foglio1!$AY$3:$AY$7</c:f>
              <c:numCache>
                <c:formatCode>General</c:formatCode>
                <c:ptCount val="5"/>
                <c:pt idx="0">
                  <c:v>16</c:v>
                </c:pt>
                <c:pt idx="1">
                  <c:v>10</c:v>
                </c:pt>
                <c:pt idx="2">
                  <c:v>12</c:v>
                </c:pt>
                <c:pt idx="3">
                  <c:v>12</c:v>
                </c:pt>
                <c:pt idx="4">
                  <c:v>15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861E-43BB-875F-B49B14172D46}"/>
            </c:ext>
          </c:extLst>
        </c:ser>
        <c:ser>
          <c:idx val="1"/>
          <c:order val="1"/>
          <c:tx>
            <c:v>4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Foglio1!$AX$3:$AX$7</c:f>
              <c:strCache>
                <c:ptCount val="5"/>
                <c:pt idx="0">
                  <c:v>modalità di prenotazione</c:v>
                </c:pt>
                <c:pt idx="1">
                  <c:v>frequenza</c:v>
                </c:pt>
                <c:pt idx="2">
                  <c:v>durata</c:v>
                </c:pt>
                <c:pt idx="3">
                  <c:v>modalità di svolgimento</c:v>
                </c:pt>
                <c:pt idx="4">
                  <c:v>rispetto privacy</c:v>
                </c:pt>
              </c:strCache>
              <c:extLst/>
            </c:strRef>
          </c:cat>
          <c:val>
            <c:numRef>
              <c:f>Foglio1!$AZ$3:$AZ$7</c:f>
              <c:numCache>
                <c:formatCode>General</c:formatCode>
                <c:ptCount val="5"/>
                <c:pt idx="0">
                  <c:v>0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861E-43BB-875F-B49B14172D46}"/>
            </c:ext>
          </c:extLst>
        </c:ser>
        <c:ser>
          <c:idx val="2"/>
          <c:order val="2"/>
          <c:tx>
            <c:v>3</c:v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Foglio1!$AX$3:$AX$7</c:f>
              <c:strCache>
                <c:ptCount val="5"/>
                <c:pt idx="0">
                  <c:v>modalità di prenotazione</c:v>
                </c:pt>
                <c:pt idx="1">
                  <c:v>frequenza</c:v>
                </c:pt>
                <c:pt idx="2">
                  <c:v>durata</c:v>
                </c:pt>
                <c:pt idx="3">
                  <c:v>modalità di svolgimento</c:v>
                </c:pt>
                <c:pt idx="4">
                  <c:v>rispetto privacy</c:v>
                </c:pt>
              </c:strCache>
              <c:extLst/>
            </c:strRef>
          </c:cat>
          <c:val>
            <c:numRef>
              <c:f>Foglio1!$BA$3:$BA$7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861E-43BB-875F-B49B14172D46}"/>
            </c:ext>
          </c:extLst>
        </c:ser>
        <c:ser>
          <c:idx val="3"/>
          <c:order val="3"/>
          <c:tx>
            <c:v>2</c:v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Foglio1!$AX$3:$AX$7</c:f>
              <c:strCache>
                <c:ptCount val="5"/>
                <c:pt idx="0">
                  <c:v>modalità di prenotazione</c:v>
                </c:pt>
                <c:pt idx="1">
                  <c:v>frequenza</c:v>
                </c:pt>
                <c:pt idx="2">
                  <c:v>durata</c:v>
                </c:pt>
                <c:pt idx="3">
                  <c:v>modalità di svolgimento</c:v>
                </c:pt>
                <c:pt idx="4">
                  <c:v>rispetto privacy</c:v>
                </c:pt>
              </c:strCache>
              <c:extLst/>
            </c:strRef>
          </c:cat>
          <c:val>
            <c:numRef>
              <c:f>Foglio1!$BB$3:$BB$7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861E-43BB-875F-B49B14172D46}"/>
            </c:ext>
          </c:extLst>
        </c:ser>
        <c:ser>
          <c:idx val="4"/>
          <c:order val="4"/>
          <c:tx>
            <c:v>1</c:v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Foglio1!$AX$3:$AX$7</c:f>
              <c:strCache>
                <c:ptCount val="5"/>
                <c:pt idx="0">
                  <c:v>modalità di prenotazione</c:v>
                </c:pt>
                <c:pt idx="1">
                  <c:v>frequenza</c:v>
                </c:pt>
                <c:pt idx="2">
                  <c:v>durata</c:v>
                </c:pt>
                <c:pt idx="3">
                  <c:v>modalità di svolgimento</c:v>
                </c:pt>
                <c:pt idx="4">
                  <c:v>rispetto privacy</c:v>
                </c:pt>
              </c:strCache>
              <c:extLst/>
            </c:strRef>
          </c:cat>
          <c:val>
            <c:numRef>
              <c:f>Foglio1!$BC$3:$BC$7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861E-43BB-875F-B49B14172D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40417024"/>
        <c:axId val="2140414528"/>
        <c:axId val="0"/>
      </c:bar3DChart>
      <c:catAx>
        <c:axId val="214041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40414528"/>
        <c:crosses val="autoZero"/>
        <c:auto val="1"/>
        <c:lblAlgn val="ctr"/>
        <c:lblOffset val="100"/>
        <c:noMultiLvlLbl val="0"/>
      </c:catAx>
      <c:valAx>
        <c:axId val="214041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4041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b="0" i="0" baseline="0">
                <a:effectLst/>
              </a:rPr>
              <a:t>RSA - GIUDIZIO SULLE MODALITA' DI SVOGIMENTO DELLE VIDEOCHIAMATE</a:t>
            </a:r>
            <a:endParaRPr lang="it-IT">
              <a:effectLst/>
            </a:endParaRPr>
          </a:p>
          <a:p>
            <a:pPr>
              <a:defRPr/>
            </a:pPr>
            <a:r>
              <a:rPr lang="it-IT" sz="1800" b="0" i="0" baseline="0">
                <a:effectLst/>
              </a:rPr>
              <a:t>(5 molto soddisfatto- 1 poco soddisfatto)</a:t>
            </a:r>
            <a:endParaRPr lang="it-IT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5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Foglio1!$AX$9:$AX$14</c:f>
              <c:strCache>
                <c:ptCount val="6"/>
                <c:pt idx="0">
                  <c:v>modalità di prenotazione</c:v>
                </c:pt>
                <c:pt idx="1">
                  <c:v>frequenza</c:v>
                </c:pt>
                <c:pt idx="2">
                  <c:v>durata</c:v>
                </c:pt>
                <c:pt idx="3">
                  <c:v>modalità di svolgimento</c:v>
                </c:pt>
                <c:pt idx="4">
                  <c:v>qualità della comunicazione</c:v>
                </c:pt>
                <c:pt idx="5">
                  <c:v>non ho utilizzato il servizio</c:v>
                </c:pt>
              </c:strCache>
              <c:extLst/>
            </c:strRef>
          </c:cat>
          <c:val>
            <c:numRef>
              <c:f>Foglio1!$AY$9:$AY$14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7</c:v>
                </c:pt>
                <c:pt idx="3">
                  <c:v>7</c:v>
                </c:pt>
                <c:pt idx="4">
                  <c:v>5</c:v>
                </c:pt>
                <c:pt idx="5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CD71-44FA-876C-D00C00747893}"/>
            </c:ext>
          </c:extLst>
        </c:ser>
        <c:ser>
          <c:idx val="1"/>
          <c:order val="1"/>
          <c:tx>
            <c:v>4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Foglio1!$AX$9:$AX$14</c:f>
              <c:strCache>
                <c:ptCount val="6"/>
                <c:pt idx="0">
                  <c:v>modalità di prenotazione</c:v>
                </c:pt>
                <c:pt idx="1">
                  <c:v>frequenza</c:v>
                </c:pt>
                <c:pt idx="2">
                  <c:v>durata</c:v>
                </c:pt>
                <c:pt idx="3">
                  <c:v>modalità di svolgimento</c:v>
                </c:pt>
                <c:pt idx="4">
                  <c:v>qualità della comunicazione</c:v>
                </c:pt>
                <c:pt idx="5">
                  <c:v>non ho utilizzato il servizio</c:v>
                </c:pt>
              </c:strCache>
              <c:extLst/>
            </c:strRef>
          </c:cat>
          <c:val>
            <c:numRef>
              <c:f>Foglio1!$AZ$9:$AZ$14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CD71-44FA-876C-D00C00747893}"/>
            </c:ext>
          </c:extLst>
        </c:ser>
        <c:ser>
          <c:idx val="2"/>
          <c:order val="2"/>
          <c:tx>
            <c:v>3</c:v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Foglio1!$AX$9:$AX$14</c:f>
              <c:strCache>
                <c:ptCount val="6"/>
                <c:pt idx="0">
                  <c:v>modalità di prenotazione</c:v>
                </c:pt>
                <c:pt idx="1">
                  <c:v>frequenza</c:v>
                </c:pt>
                <c:pt idx="2">
                  <c:v>durata</c:v>
                </c:pt>
                <c:pt idx="3">
                  <c:v>modalità di svolgimento</c:v>
                </c:pt>
                <c:pt idx="4">
                  <c:v>qualità della comunicazione</c:v>
                </c:pt>
                <c:pt idx="5">
                  <c:v>non ho utilizzato il servizio</c:v>
                </c:pt>
              </c:strCache>
              <c:extLst/>
            </c:strRef>
          </c:cat>
          <c:val>
            <c:numRef>
              <c:f>Foglio1!$BA$9:$BA$14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CD71-44FA-876C-D00C00747893}"/>
            </c:ext>
          </c:extLst>
        </c:ser>
        <c:ser>
          <c:idx val="3"/>
          <c:order val="3"/>
          <c:tx>
            <c:v>2</c:v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Foglio1!$AX$9:$AX$14</c:f>
              <c:strCache>
                <c:ptCount val="6"/>
                <c:pt idx="0">
                  <c:v>modalità di prenotazione</c:v>
                </c:pt>
                <c:pt idx="1">
                  <c:v>frequenza</c:v>
                </c:pt>
                <c:pt idx="2">
                  <c:v>durata</c:v>
                </c:pt>
                <c:pt idx="3">
                  <c:v>modalità di svolgimento</c:v>
                </c:pt>
                <c:pt idx="4">
                  <c:v>qualità della comunicazione</c:v>
                </c:pt>
                <c:pt idx="5">
                  <c:v>non ho utilizzato il servizio</c:v>
                </c:pt>
              </c:strCache>
              <c:extLst/>
            </c:strRef>
          </c:cat>
          <c:val>
            <c:numRef>
              <c:f>Foglio1!$BB$9:$BB$14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CD71-44FA-876C-D00C00747893}"/>
            </c:ext>
          </c:extLst>
        </c:ser>
        <c:ser>
          <c:idx val="4"/>
          <c:order val="4"/>
          <c:tx>
            <c:v>1</c:v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  <a:sp3d>
              <a:contourClr>
                <a:schemeClr val="accent6"/>
              </a:contourClr>
            </a:sp3d>
          </c:spPr>
          <c:invertIfNegative val="0"/>
          <c:cat>
            <c:strRef>
              <c:f>Foglio1!$AX$9:$AX$14</c:f>
              <c:strCache>
                <c:ptCount val="6"/>
                <c:pt idx="0">
                  <c:v>modalità di prenotazione</c:v>
                </c:pt>
                <c:pt idx="1">
                  <c:v>frequenza</c:v>
                </c:pt>
                <c:pt idx="2">
                  <c:v>durata</c:v>
                </c:pt>
                <c:pt idx="3">
                  <c:v>modalità di svolgimento</c:v>
                </c:pt>
                <c:pt idx="4">
                  <c:v>qualità della comunicazione</c:v>
                </c:pt>
                <c:pt idx="5">
                  <c:v>non ho utilizzato il servizio</c:v>
                </c:pt>
              </c:strCache>
              <c:extLst/>
            </c:strRef>
          </c:cat>
          <c:val>
            <c:numRef>
              <c:f>Foglio1!$BC$9:$BC$14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CD71-44FA-876C-D00C00747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7095520"/>
        <c:axId val="477095104"/>
        <c:axId val="0"/>
      </c:bar3DChart>
      <c:catAx>
        <c:axId val="4770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7095104"/>
        <c:crosses val="autoZero"/>
        <c:auto val="1"/>
        <c:lblAlgn val="ctr"/>
        <c:lblOffset val="100"/>
        <c:noMultiLvlLbl val="0"/>
      </c:catAx>
      <c:valAx>
        <c:axId val="47709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709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b="0" i="0" baseline="0">
                <a:effectLst/>
              </a:rPr>
              <a:t>RSA - GIUDIZIO SULLE MODALITA' DI SVOLGIMENTO DELLE USCITE</a:t>
            </a:r>
            <a:endParaRPr lang="it-IT">
              <a:effectLst/>
            </a:endParaRPr>
          </a:p>
          <a:p>
            <a:pPr>
              <a:defRPr/>
            </a:pPr>
            <a:r>
              <a:rPr lang="it-IT" sz="1800" b="0" i="0" baseline="0">
                <a:effectLst/>
              </a:rPr>
              <a:t>(5 molto soddisfatto- 1 poco soddisfatto)</a:t>
            </a:r>
            <a:endParaRPr lang="it-IT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5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Foglio1!$AX$20:$AX$22</c:f>
              <c:strCache>
                <c:ptCount val="3"/>
                <c:pt idx="0">
                  <c:v>modalità di prenotazione</c:v>
                </c:pt>
                <c:pt idx="1">
                  <c:v>modalità di svolgimento</c:v>
                </c:pt>
                <c:pt idx="2">
                  <c:v>non ho utilizzato il serviizio</c:v>
                </c:pt>
              </c:strCache>
              <c:extLst/>
            </c:strRef>
          </c:cat>
          <c:val>
            <c:numRef>
              <c:f>Foglio1!$AY$20:$AY$22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8DF0-4CAE-A78C-48417E003AB5}"/>
            </c:ext>
          </c:extLst>
        </c:ser>
        <c:ser>
          <c:idx val="1"/>
          <c:order val="1"/>
          <c:tx>
            <c:v>4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Foglio1!$AX$20:$AX$22</c:f>
              <c:strCache>
                <c:ptCount val="3"/>
                <c:pt idx="0">
                  <c:v>modalità di prenotazione</c:v>
                </c:pt>
                <c:pt idx="1">
                  <c:v>modalità di svolgimento</c:v>
                </c:pt>
                <c:pt idx="2">
                  <c:v>non ho utilizzato il serviizio</c:v>
                </c:pt>
              </c:strCache>
              <c:extLst/>
            </c:strRef>
          </c:cat>
          <c:val>
            <c:numRef>
              <c:f>Foglio1!$AZ$20:$AZ$22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8DF0-4CAE-A78C-48417E003AB5}"/>
            </c:ext>
          </c:extLst>
        </c:ser>
        <c:ser>
          <c:idx val="2"/>
          <c:order val="2"/>
          <c:tx>
            <c:v>3</c:v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Foglio1!$AX$20:$AX$22</c:f>
              <c:strCache>
                <c:ptCount val="3"/>
                <c:pt idx="0">
                  <c:v>modalità di prenotazione</c:v>
                </c:pt>
                <c:pt idx="1">
                  <c:v>modalità di svolgimento</c:v>
                </c:pt>
                <c:pt idx="2">
                  <c:v>non ho utilizzato il serviizio</c:v>
                </c:pt>
              </c:strCache>
              <c:extLst/>
            </c:strRef>
          </c:cat>
          <c:val>
            <c:numRef>
              <c:f>Foglio1!$BA$20:$BA$22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8DF0-4CAE-A78C-48417E003AB5}"/>
            </c:ext>
          </c:extLst>
        </c:ser>
        <c:ser>
          <c:idx val="3"/>
          <c:order val="3"/>
          <c:tx>
            <c:v>2</c:v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Foglio1!$AX$20:$AX$22</c:f>
              <c:strCache>
                <c:ptCount val="3"/>
                <c:pt idx="0">
                  <c:v>modalità di prenotazione</c:v>
                </c:pt>
                <c:pt idx="1">
                  <c:v>modalità di svolgimento</c:v>
                </c:pt>
                <c:pt idx="2">
                  <c:v>non ho utilizzato il serviizio</c:v>
                </c:pt>
              </c:strCache>
              <c:extLst/>
            </c:strRef>
          </c:cat>
          <c:val>
            <c:numRef>
              <c:f>Foglio1!$BB$20:$BB$22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8DF0-4CAE-A78C-48417E003AB5}"/>
            </c:ext>
          </c:extLst>
        </c:ser>
        <c:ser>
          <c:idx val="4"/>
          <c:order val="4"/>
          <c:tx>
            <c:v>1</c:v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Foglio1!$AX$20:$AX$22</c:f>
              <c:strCache>
                <c:ptCount val="3"/>
                <c:pt idx="0">
                  <c:v>modalità di prenotazione</c:v>
                </c:pt>
                <c:pt idx="1">
                  <c:v>modalità di svolgimento</c:v>
                </c:pt>
                <c:pt idx="2">
                  <c:v>non ho utilizzato il serviizio</c:v>
                </c:pt>
              </c:strCache>
              <c:extLst/>
            </c:strRef>
          </c:cat>
          <c:val>
            <c:numRef>
              <c:f>Foglio1!$BC$20:$BC$22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8DF0-4CAE-A78C-48417E003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1073008"/>
        <c:axId val="471074256"/>
        <c:axId val="0"/>
      </c:bar3DChart>
      <c:catAx>
        <c:axId val="47107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1074256"/>
        <c:crosses val="autoZero"/>
        <c:auto val="1"/>
        <c:lblAlgn val="ctr"/>
        <c:lblOffset val="100"/>
        <c:noMultiLvlLbl val="0"/>
      </c:catAx>
      <c:valAx>
        <c:axId val="47107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107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b="0" i="0" baseline="0">
                <a:effectLst/>
              </a:rPr>
              <a:t>RSA - GIUDIZIO SULLE INFORMAZIONI SULLO STATO DI SALUTE</a:t>
            </a:r>
            <a:endParaRPr lang="it-IT">
              <a:effectLst/>
            </a:endParaRPr>
          </a:p>
          <a:p>
            <a:pPr>
              <a:defRPr/>
            </a:pPr>
            <a:r>
              <a:rPr lang="it-IT" sz="1800" b="0" i="0" baseline="0">
                <a:effectLst/>
              </a:rPr>
              <a:t>(5 molto soddisfatto- 1 poco soddisfatto)</a:t>
            </a:r>
            <a:endParaRPr lang="it-IT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5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Foglio1!$AX$16:$AX$18</c:f>
              <c:strCache>
                <c:ptCount val="3"/>
                <c:pt idx="0">
                  <c:v>modalità di comunicazione</c:v>
                </c:pt>
                <c:pt idx="1">
                  <c:v>frequenza</c:v>
                </c:pt>
                <c:pt idx="2">
                  <c:v>non ho utilizzato il servizio</c:v>
                </c:pt>
              </c:strCache>
            </c:strRef>
          </c:cat>
          <c:val>
            <c:numRef>
              <c:f>Foglio1!$AY$16:$AY$18</c:f>
              <c:numCache>
                <c:formatCode>General</c:formatCode>
                <c:ptCount val="3"/>
                <c:pt idx="0">
                  <c:v>10</c:v>
                </c:pt>
                <c:pt idx="1">
                  <c:v>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6C-44B9-9B59-C4E808287CF6}"/>
            </c:ext>
          </c:extLst>
        </c:ser>
        <c:ser>
          <c:idx val="1"/>
          <c:order val="1"/>
          <c:tx>
            <c:v>4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Foglio1!$AX$16:$AX$18</c:f>
              <c:strCache>
                <c:ptCount val="3"/>
                <c:pt idx="0">
                  <c:v>modalità di comunicazione</c:v>
                </c:pt>
                <c:pt idx="1">
                  <c:v>frequenza</c:v>
                </c:pt>
                <c:pt idx="2">
                  <c:v>non ho utilizzato il servizio</c:v>
                </c:pt>
              </c:strCache>
            </c:strRef>
          </c:cat>
          <c:val>
            <c:numRef>
              <c:f>Foglio1!$AZ$16:$AZ$18</c:f>
              <c:numCache>
                <c:formatCode>General</c:formatCode>
                <c:ptCount val="3"/>
                <c:pt idx="0">
                  <c:v>6</c:v>
                </c:pt>
                <c:pt idx="1">
                  <c:v>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6C-44B9-9B59-C4E808287CF6}"/>
            </c:ext>
          </c:extLst>
        </c:ser>
        <c:ser>
          <c:idx val="2"/>
          <c:order val="2"/>
          <c:tx>
            <c:v>3</c:v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Foglio1!$AX$16:$AX$18</c:f>
              <c:strCache>
                <c:ptCount val="3"/>
                <c:pt idx="0">
                  <c:v>modalità di comunicazione</c:v>
                </c:pt>
                <c:pt idx="1">
                  <c:v>frequenza</c:v>
                </c:pt>
                <c:pt idx="2">
                  <c:v>non ho utilizzato il servizio</c:v>
                </c:pt>
              </c:strCache>
            </c:strRef>
          </c:cat>
          <c:val>
            <c:numRef>
              <c:f>Foglio1!$BA$16:$BA$18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6C-44B9-9B59-C4E808287CF6}"/>
            </c:ext>
          </c:extLst>
        </c:ser>
        <c:ser>
          <c:idx val="3"/>
          <c:order val="3"/>
          <c:tx>
            <c:v>2</c:v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Foglio1!$AX$16:$AX$18</c:f>
              <c:strCache>
                <c:ptCount val="3"/>
                <c:pt idx="0">
                  <c:v>modalità di comunicazione</c:v>
                </c:pt>
                <c:pt idx="1">
                  <c:v>frequenza</c:v>
                </c:pt>
                <c:pt idx="2">
                  <c:v>non ho utilizzato il servizio</c:v>
                </c:pt>
              </c:strCache>
            </c:strRef>
          </c:cat>
          <c:val>
            <c:numRef>
              <c:f>Foglio1!$BB$16:$BB$18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6C-44B9-9B59-C4E808287CF6}"/>
            </c:ext>
          </c:extLst>
        </c:ser>
        <c:ser>
          <c:idx val="4"/>
          <c:order val="4"/>
          <c:tx>
            <c:v>1</c:v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Foglio1!$AX$16:$AX$18</c:f>
              <c:strCache>
                <c:ptCount val="3"/>
                <c:pt idx="0">
                  <c:v>modalità di comunicazione</c:v>
                </c:pt>
                <c:pt idx="1">
                  <c:v>frequenza</c:v>
                </c:pt>
                <c:pt idx="2">
                  <c:v>non ho utilizzato il servizio</c:v>
                </c:pt>
              </c:strCache>
            </c:strRef>
          </c:cat>
          <c:val>
            <c:numRef>
              <c:f>Foglio1!$BC$16:$BC$18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6C-44B9-9B59-C4E808287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1534639"/>
        <c:axId val="611535887"/>
        <c:axId val="0"/>
      </c:bar3DChart>
      <c:catAx>
        <c:axId val="611534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1535887"/>
        <c:crosses val="autoZero"/>
        <c:auto val="1"/>
        <c:lblAlgn val="ctr"/>
        <c:lblOffset val="100"/>
        <c:noMultiLvlLbl val="0"/>
      </c:catAx>
      <c:valAx>
        <c:axId val="611535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1534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2918830" cy="493316"/>
          </a:xfrm>
          <a:prstGeom prst="rect">
            <a:avLst/>
          </a:prstGeom>
        </p:spPr>
        <p:txBody>
          <a:bodyPr vert="horz" lIns="90721" tIns="45360" rIns="90721" bIns="4536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5378" y="4"/>
            <a:ext cx="2918830" cy="493316"/>
          </a:xfrm>
          <a:prstGeom prst="rect">
            <a:avLst/>
          </a:prstGeom>
        </p:spPr>
        <p:txBody>
          <a:bodyPr vert="horz" lIns="90721" tIns="45360" rIns="90721" bIns="45360" rtlCol="0"/>
          <a:lstStyle>
            <a:lvl1pPr algn="r">
              <a:defRPr sz="1200"/>
            </a:lvl1pPr>
          </a:lstStyle>
          <a:p>
            <a:fld id="{1A256D6B-ACCD-4266-A0F7-206E166642A3}" type="datetimeFigureOut">
              <a:rPr lang="it-IT" smtClean="0"/>
              <a:pPr/>
              <a:t>01/02/2023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1" tIns="45360" rIns="90721" bIns="4536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0721" tIns="45360" rIns="90721" bIns="4536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6" y="9371289"/>
            <a:ext cx="2918830" cy="493316"/>
          </a:xfrm>
          <a:prstGeom prst="rect">
            <a:avLst/>
          </a:prstGeom>
        </p:spPr>
        <p:txBody>
          <a:bodyPr vert="horz" lIns="90721" tIns="45360" rIns="90721" bIns="4536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5378" y="9371289"/>
            <a:ext cx="2918830" cy="493316"/>
          </a:xfrm>
          <a:prstGeom prst="rect">
            <a:avLst/>
          </a:prstGeom>
        </p:spPr>
        <p:txBody>
          <a:bodyPr vert="horz" lIns="90721" tIns="45360" rIns="90721" bIns="45360" rtlCol="0" anchor="b"/>
          <a:lstStyle>
            <a:lvl1pPr algn="r">
              <a:defRPr sz="1200"/>
            </a:lvl1pPr>
          </a:lstStyle>
          <a:p>
            <a:fld id="{1B60A5E6-8427-427A-948B-C6CA7ED2C4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157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831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828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29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373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64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559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258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89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C635EB-8C10-40F8-99AE-4CF839BEDB0F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DE8B-6E28-450C-B337-621E70ADD73E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98D1-5CCE-41ED-B77B-634E4879127C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FFF1-0B7E-4F05-96CB-514F42F67037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9D80-A140-40F7-9B94-DC74E4A701D6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CE3-FA36-4050-99C9-FDF1F94B3436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4C6C-A2D7-443C-A36A-C0B286D6BEDF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F51F-7A02-40BF-8131-3BE1DAF05C45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98F6-2B0C-43C6-BAE9-A025DD9810A0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4F80375-9C90-43AE-B8A5-73499A1E37C0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E51C09-A729-469F-AE7B-1AC8043ED1CF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F425A2-5EB9-4115-B2E9-0C6BE7264797}" type="datetime1">
              <a:rPr lang="it-IT" smtClean="0"/>
              <a:pPr/>
              <a:t>01/02/2023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rniagnetti.i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rniagnetti.i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14744" y="214290"/>
            <a:ext cx="5214974" cy="3070694"/>
          </a:xfrm>
        </p:spPr>
        <p:txBody>
          <a:bodyPr>
            <a:normAutofit fontScale="90000"/>
          </a:bodyPr>
          <a:lstStyle/>
          <a:p>
            <a:r>
              <a:rPr lang="it-IT" sz="2200" b="1" dirty="0">
                <a:solidFill>
                  <a:schemeClr val="accent3">
                    <a:lumMod val="50000"/>
                  </a:schemeClr>
                </a:solidFill>
              </a:rPr>
              <a:t>Fondazione “Varni Agnetti” </a:t>
            </a:r>
            <a:r>
              <a:rPr lang="it-IT" sz="2200" b="1" dirty="0" err="1">
                <a:solidFill>
                  <a:schemeClr val="accent3">
                    <a:lumMod val="50000"/>
                  </a:schemeClr>
                </a:solidFill>
              </a:rPr>
              <a:t>O.N.L.U.S.</a:t>
            </a:r>
            <a:br>
              <a:rPr lang="it-IT" sz="4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2000" dirty="0">
                <a:solidFill>
                  <a:schemeClr val="accent3">
                    <a:lumMod val="50000"/>
                  </a:schemeClr>
                </a:solidFill>
              </a:rPr>
              <a:t>Indagine sulla soddisfazione dei clienti</a:t>
            </a:r>
            <a:br>
              <a:rPr lang="it-IT" sz="20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it-IT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2000" i="1" dirty="0">
                <a:solidFill>
                  <a:srgbClr val="FF0000"/>
                </a:solidFill>
              </a:rPr>
              <a:t>Modalità svolgimento visite, informazioni sullo stato di salute, modalità di svolgimento delle uscite programmate ospiti in RSA</a:t>
            </a:r>
            <a:br>
              <a:rPr lang="it-IT" sz="28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it-IT" sz="13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1800" dirty="0">
                <a:solidFill>
                  <a:schemeClr val="accent3">
                    <a:lumMod val="50000"/>
                  </a:schemeClr>
                </a:solidFill>
              </a:rPr>
              <a:t>Residenza Sanitaria Assistenziale- R.S.A.</a:t>
            </a:r>
            <a:br>
              <a:rPr lang="it-IT" sz="2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it-IT" sz="2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1300" i="1" dirty="0">
                <a:solidFill>
                  <a:srgbClr val="FF0000"/>
                </a:solidFill>
                <a:latin typeface="Arial Black" pitchFamily="34" charset="0"/>
              </a:rPr>
              <a:t>periodo MAGGIO/AGOSTO anno 2022</a:t>
            </a:r>
            <a:endParaRPr lang="it-IT" sz="24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5589240"/>
            <a:ext cx="8858312" cy="542932"/>
          </a:xfrm>
        </p:spPr>
        <p:txBody>
          <a:bodyPr>
            <a:normAutofit fontScale="85000" lnSpcReduction="20000"/>
          </a:bodyPr>
          <a:lstStyle/>
          <a:p>
            <a:pPr algn="l"/>
            <a:endParaRPr lang="it-IT" sz="1800" b="1" i="1" dirty="0"/>
          </a:p>
          <a:p>
            <a:pPr algn="l"/>
            <a:r>
              <a:rPr lang="it-IT" sz="1800" b="1" i="1" dirty="0"/>
              <a:t>Godiasco Salice Terme , 3/09/2022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5" name="Immagine 4" descr="varni_agnetti 028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844" y="285728"/>
            <a:ext cx="3388684" cy="46196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spcAft>
                <a:spcPts val="400"/>
              </a:spcAft>
            </a:pPr>
            <a:endParaRPr lang="it-IT" sz="2000" dirty="0"/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1800" dirty="0"/>
              <a:t>L’indagine è stata svolta nel periodo: SETTEMBRE - DICEMBRE 2022;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1800" dirty="0"/>
              <a:t>Il questionario, è stato inoltrato ai familiari ed è stato restituito in forma anonima;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1800" dirty="0">
                <a:highlight>
                  <a:srgbClr val="FFFFFF"/>
                </a:highlight>
              </a:rPr>
              <a:t>Le risposte, dei familiari sono state </a:t>
            </a:r>
            <a:r>
              <a:rPr lang="it-IT" sz="1800" b="1" dirty="0">
                <a:highlight>
                  <a:srgbClr val="FFFFFF"/>
                </a:highlight>
              </a:rPr>
              <a:t>16  </a:t>
            </a:r>
            <a:r>
              <a:rPr lang="it-IT" sz="1800" dirty="0">
                <a:highlight>
                  <a:srgbClr val="FFFFFF"/>
                </a:highlight>
              </a:rPr>
              <a:t>su </a:t>
            </a:r>
            <a:r>
              <a:rPr lang="it-IT" sz="1800" b="1" dirty="0">
                <a:highlight>
                  <a:srgbClr val="FFFFFF"/>
                </a:highlight>
              </a:rPr>
              <a:t>un totale di 88 ospiti (84 posti letto a contratto e n. 4 solventi);</a:t>
            </a:r>
            <a:endParaRPr lang="it-IT" sz="1800" dirty="0">
              <a:highlight>
                <a:srgbClr val="FFFFFF"/>
              </a:highlight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1800" dirty="0"/>
              <a:t>L’indagine mira a rilevare la soddisfazione del cliente ed il livello di soddisfazione raggiunto;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1800" b="1" u="sng" dirty="0"/>
              <a:t>Piano di diffusione dei risultati</a:t>
            </a:r>
            <a:r>
              <a:rPr lang="it-IT" sz="1800" b="1" dirty="0"/>
              <a:t>: </a:t>
            </a:r>
            <a:r>
              <a:rPr lang="it-IT" sz="1800" dirty="0"/>
              <a:t>i risultati della customer </a:t>
            </a:r>
            <a:r>
              <a:rPr lang="it-IT" sz="1800" dirty="0" err="1"/>
              <a:t>satisfaction</a:t>
            </a:r>
            <a:r>
              <a:rPr lang="it-IT" sz="1800" dirty="0"/>
              <a:t> vengono esposti nella bacheca sita all’ingresso della R.S.A., pubblicati sul sito internet (</a:t>
            </a:r>
            <a:r>
              <a:rPr lang="it-IT" sz="1800" dirty="0">
                <a:hlinkClick r:id="rId3"/>
              </a:rPr>
              <a:t>www.varniagnetti.it</a:t>
            </a:r>
            <a:r>
              <a:rPr lang="it-IT" sz="1800" dirty="0"/>
              <a:t>), sulla pagina Facebook, divulgati alle organizzazioni che gestiscono i servizi in out-sourcing e divulgati durante la presentazione del Bilancio Sociale 2022;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1800" dirty="0"/>
              <a:t>L’indagine si articolava sui seguenti argomenti:</a:t>
            </a:r>
          </a:p>
          <a:p>
            <a:pPr lvl="1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v"/>
            </a:pPr>
            <a:r>
              <a:rPr lang="it-IT" sz="1300" b="1" dirty="0"/>
              <a:t>MODALITÀ SVOLGIMENTO VISITE AI FAMILIARI;</a:t>
            </a:r>
          </a:p>
          <a:p>
            <a:pPr lvl="1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v"/>
            </a:pPr>
            <a:r>
              <a:rPr lang="it-IT" sz="1300" b="1" dirty="0"/>
              <a:t>VALUTAZIONE DEL SERVIZIO DI VIDEOCHIAMATA ATTIVATO DURANTE IL PERIODO DI EMERGENZA COVID-19;</a:t>
            </a:r>
          </a:p>
          <a:p>
            <a:pPr lvl="1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v"/>
            </a:pPr>
            <a:r>
              <a:rPr lang="it-IT" sz="1300" b="1" dirty="0"/>
              <a:t>INFORMAZIONI RICEVUTE SULLO STATO DI SALUTE DEL PROPRIO FAMILIARE;</a:t>
            </a:r>
          </a:p>
          <a:p>
            <a:pPr lvl="1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v"/>
            </a:pPr>
            <a:r>
              <a:rPr lang="it-IT" sz="1300" b="1" dirty="0"/>
              <a:t>MODALITÀ DI SVOLGIMENTO DELLE USCITE PROGRAMMATE DEGLI OSPITI.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endParaRPr lang="it-IT" sz="2000" dirty="0"/>
          </a:p>
          <a:p>
            <a:pPr marL="109728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it-IT" sz="2000" dirty="0"/>
          </a:p>
          <a:p>
            <a:pPr algn="just">
              <a:spcBef>
                <a:spcPts val="0"/>
              </a:spcBef>
              <a:spcAft>
                <a:spcPts val="400"/>
              </a:spcAft>
            </a:pPr>
            <a:endParaRPr lang="it-IT" sz="2000" dirty="0"/>
          </a:p>
          <a:p>
            <a:pPr algn="just">
              <a:spcBef>
                <a:spcPts val="0"/>
              </a:spcBef>
              <a:spcAft>
                <a:spcPts val="400"/>
              </a:spcAft>
            </a:pPr>
            <a:endParaRPr lang="it-IT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Note metodologiche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3</a:t>
            </a:fld>
            <a:endParaRPr lang="it-IT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4D71AB99-8635-4C58-9D0E-FE0A497B6C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4</a:t>
            </a:fld>
            <a:endParaRPr lang="it-IT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2EC8FFBA-8935-4FAE-BC81-0E6E32E89CB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5</a:t>
            </a:fld>
            <a:endParaRPr lang="it-IT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BE3CB894-6273-451D-AFDD-669668C26B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6</a:t>
            </a:fld>
            <a:endParaRPr lang="it-IT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C045CC0E-4DF0-4BE1-82ED-E9BB20A9CB8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4013" y="1166018"/>
            <a:ext cx="8229600" cy="463924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endParaRPr lang="it-IT" sz="1400" dirty="0"/>
          </a:p>
          <a:p>
            <a:pPr algn="just">
              <a:spcAft>
                <a:spcPts val="600"/>
              </a:spcAft>
            </a:pPr>
            <a:r>
              <a:rPr lang="it-IT" sz="1600" dirty="0"/>
              <a:t>Il </a:t>
            </a:r>
            <a:r>
              <a:rPr lang="it-IT" sz="1600" b="1" dirty="0"/>
              <a:t>numero e le caratteristiche dei reclami</a:t>
            </a:r>
            <a:r>
              <a:rPr lang="it-IT" sz="1600" dirty="0"/>
              <a:t> formalizzati dagli Ospiti e dai loro famigliari;</a:t>
            </a:r>
          </a:p>
          <a:p>
            <a:pPr algn="just">
              <a:spcAft>
                <a:spcPts val="600"/>
              </a:spcAft>
            </a:pPr>
            <a:r>
              <a:rPr lang="it-IT" sz="1600" dirty="0"/>
              <a:t>La registrazione dei </a:t>
            </a:r>
            <a:r>
              <a:rPr lang="it-IT" sz="1600" b="1" dirty="0"/>
              <a:t>giudizi positivi </a:t>
            </a:r>
            <a:r>
              <a:rPr lang="it-IT" sz="1600" dirty="0"/>
              <a:t>che vengono espressi dai famigliari verso i servizi erogati della R.S.A. “Varni Agnetti”;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/>
              <a:t>Altri indicatori utilizzati per la rilevazione della </a:t>
            </a:r>
            <a:r>
              <a:rPr lang="it-IT" sz="2000" dirty="0" err="1"/>
              <a:t>Customer</a:t>
            </a:r>
            <a:r>
              <a:rPr lang="it-IT" sz="2000" dirty="0"/>
              <a:t> </a:t>
            </a:r>
            <a:r>
              <a:rPr lang="it-IT" sz="2000" dirty="0" err="1"/>
              <a:t>Satisfaction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52A9A90D-0159-4D16-ABBF-9B35AF034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fontScale="32500" lnSpcReduction="20000"/>
          </a:bodyPr>
          <a:lstStyle/>
          <a:p>
            <a:pPr marL="109728" indent="0" algn="just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L’emergenza COVID-19 ha avuto e continua ad avere un forte impatto sui processi e sulle modalità di svolgimento degli stessi, infatti a seguito della normativa nazionale e regionale il quadro di riferimento è stato caratterizzato da:</a:t>
            </a:r>
            <a:endParaRPr lang="it-IT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it-IT" sz="5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REGOLAMENTAZIONE VISITE DEGLI OSPITI E LIMITAZIONE DI ACCESSO ALLE PERSONE ESTERNE SECONDO QUANTO PREVISTO DAL P.O.G. DELLA FONDAZIONE</a:t>
            </a:r>
            <a:r>
              <a:rPr lang="it-IT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it-IT" sz="5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it-IT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DIFFICOLTÀ DI SVOLGIMENTO DI FORMAZIONE IN PRESENZA PER RISPETTARE LE INDICAZIONI DI MANTENIMENTO DEL DISTANZIAMENTO SOCIALE;</a:t>
            </a:r>
            <a:endParaRPr lang="it-IT" sz="5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it-IT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CARICHI DI LAVORO AUMENTATI PER LO SVOLGIMENTO DI ATTIVITÀ PRECEDENTEMENTE NON SVOLTE (INCREMENTO DEL MONITORAGGIO DEGLI OSPITI, EFFETTUAZIONE DEI TAMPONI NASOFARINGEI, SANIFICAZIONE DEI LOCALI, CREAZIONE DI AREE DEDICATE A OSPITI COVID-19 POSITIVI);</a:t>
            </a:r>
            <a:endParaRPr lang="it-IT" sz="5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it-IT" sz="5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CREAZIONE DI AREE DI ISOLAMENTO E QUARANTENA E CONTINUO ADEGUAMENTO IN FUNZIONE DELL’ANDAMENTO EPIDEMIOLOGICO;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it-IT" sz="5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CREAZIONE DI AREE ATTE A FAVORIRE LA SOCIALIZZAZIONE E GLI INCONTRI CON I FAMILIARI IN SICUREZZA</a:t>
            </a:r>
            <a:endParaRPr lang="it-IT" sz="5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5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Fondazione ha comunque potuto erogare i servizi con continuità.</a:t>
            </a:r>
          </a:p>
          <a:p>
            <a:pPr marL="0" indent="0" algn="just">
              <a:lnSpc>
                <a:spcPct val="107000"/>
              </a:lnSpc>
              <a:spcAft>
                <a:spcPts val="400"/>
              </a:spcAft>
              <a:buNone/>
            </a:pPr>
            <a:endParaRPr lang="it-IT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0A8E064A-5AEC-4722-9FDB-508BE443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F9900664-64D8-4782-A72F-31C992FB9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EMERGENZA CORONAVIRUS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53906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it-IT" sz="1400" dirty="0"/>
              <a:t>Il livello elevato di soddisfazione dei familiari degli Ospiti, sono sicuramente buoni indici della qualità dei servizi erogati;</a:t>
            </a:r>
          </a:p>
          <a:p>
            <a:pPr algn="just">
              <a:spcAft>
                <a:spcPts val="600"/>
              </a:spcAft>
            </a:pPr>
            <a:r>
              <a:rPr lang="it-IT" sz="1600" b="1" u="sng" dirty="0"/>
              <a:t>Si evidenzia che gran parte dei parenti hanno preferito seguire, in via prudenziale ed in modo assolutamente volontario, indicazioni a volte anche più restrittive rispetto a quanto indicato dalla vigente normativa, poiché hanno ritenuto di mettere al primo posto la salute e sicurezza dei propri cari.</a:t>
            </a:r>
          </a:p>
          <a:p>
            <a:pPr algn="just">
              <a:spcAft>
                <a:spcPts val="600"/>
              </a:spcAft>
            </a:pPr>
            <a:r>
              <a:rPr lang="it-IT" sz="1600" b="1" u="sng" dirty="0"/>
              <a:t>I risultati derivanti dall’indagine sono stati, nel complesso, molto buoni ed il giudizio espresso dai familiari è PIÙ CHE POSITIVO.</a:t>
            </a:r>
          </a:p>
          <a:p>
            <a:pPr algn="just">
              <a:spcAft>
                <a:spcPts val="600"/>
              </a:spcAft>
            </a:pPr>
            <a:r>
              <a:rPr lang="it-IT" sz="1400" dirty="0"/>
              <a:t>I risultati dell’indagine di soddisfazione dei clienti verranno resi pubblici mediante pubblicazione sul sito internet (</a:t>
            </a:r>
            <a:r>
              <a:rPr lang="it-IT" sz="1400" dirty="0">
                <a:hlinkClick r:id="rId3"/>
              </a:rPr>
              <a:t>www.varniagnetti.it</a:t>
            </a:r>
            <a:r>
              <a:rPr lang="it-IT" sz="1400" dirty="0"/>
              <a:t>) e verranno svolte quadrimestralmente;</a:t>
            </a:r>
          </a:p>
          <a:p>
            <a:pPr algn="just">
              <a:spcAft>
                <a:spcPts val="600"/>
              </a:spcAft>
            </a:pPr>
            <a:r>
              <a:rPr lang="it-IT" sz="1400" dirty="0"/>
              <a:t>La struttura è stata in grado di garantire un’adeguata assistenza sanitaria anche agli Ospiti più fragili e compromessi anche in riferimento alla situazione pandemica;</a:t>
            </a:r>
          </a:p>
          <a:p>
            <a:pPr>
              <a:spcAft>
                <a:spcPts val="600"/>
              </a:spcAft>
            </a:pPr>
            <a:r>
              <a:rPr lang="it-IT" sz="1400" u="sng" dirty="0"/>
              <a:t>Inoltre</a:t>
            </a:r>
            <a:r>
              <a:rPr lang="it-IT" sz="1400" dirty="0"/>
              <a:t>:</a:t>
            </a:r>
          </a:p>
          <a:p>
            <a:pPr algn="just">
              <a:spcAft>
                <a:spcPts val="600"/>
              </a:spcAft>
            </a:pPr>
            <a:r>
              <a:rPr lang="it-IT" sz="1400" dirty="0"/>
              <a:t>I reclami da parte degli ospiti o dei loro familiari sono rari ed occasionali mentre è elevato il numero di giudizi positivi espressi dai famigliari degli ospiti sull’operato del personale e sulla qualità dei servizi erogati;</a:t>
            </a:r>
          </a:p>
          <a:p>
            <a:pPr algn="just">
              <a:spcAft>
                <a:spcPts val="600"/>
              </a:spcAft>
            </a:pPr>
            <a:r>
              <a:rPr lang="it-IT" sz="1400" dirty="0"/>
              <a:t>Non sono stati espressi giudizi di miglioramento del servizio da parte dei familiari.</a:t>
            </a:r>
          </a:p>
          <a:p>
            <a:pPr marL="109728" indent="0" algn="just">
              <a:spcAft>
                <a:spcPts val="600"/>
              </a:spcAft>
              <a:buNone/>
            </a:pPr>
            <a:endParaRPr lang="it-IT" sz="1400" dirty="0"/>
          </a:p>
          <a:p>
            <a:pPr algn="just">
              <a:spcAft>
                <a:spcPts val="600"/>
              </a:spcAft>
            </a:pPr>
            <a:endParaRPr lang="it-IT" sz="14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0072" cy="607466"/>
          </a:xfrm>
        </p:spPr>
        <p:txBody>
          <a:bodyPr>
            <a:normAutofit/>
          </a:bodyPr>
          <a:lstStyle/>
          <a:p>
            <a:r>
              <a:rPr lang="it-IT" sz="2400" dirty="0"/>
              <a:t>Considerazioni finali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2249</TotalTime>
  <Words>737</Words>
  <Application>Microsoft Office PowerPoint</Application>
  <PresentationFormat>Presentazione su schermo (4:3)</PresentationFormat>
  <Paragraphs>63</Paragraphs>
  <Slides>9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Arial Black</vt:lpstr>
      <vt:lpstr>Calibri</vt:lpstr>
      <vt:lpstr>Lucida Sans Unicode</vt:lpstr>
      <vt:lpstr>Symbol</vt:lpstr>
      <vt:lpstr>Verdana</vt:lpstr>
      <vt:lpstr>Wingdings</vt:lpstr>
      <vt:lpstr>Wingdings 2</vt:lpstr>
      <vt:lpstr>Wingdings 3</vt:lpstr>
      <vt:lpstr>Viale</vt:lpstr>
      <vt:lpstr>Fondazione “Varni Agnetti” O.N.L.U.S. Indagine sulla soddisfazione dei clienti  Modalità svolgimento visite, informazioni sullo stato di salute, modalità di svolgimento delle uscite programmate ospiti in RSA  Residenza Sanitaria Assistenziale- R.S.A.  periodo MAGGIO/AGOSTO anno 2022</vt:lpstr>
      <vt:lpstr>Note metodologiche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Altri indicatori utilizzati per la rilevazione della Customer Satisfaction</vt:lpstr>
      <vt:lpstr>EMERGENZA CORONAVIRUS</vt:lpstr>
      <vt:lpstr>Considerazioni finali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Fondazione “Varni Agnetti” Indagine sulla soddisfazione dei clienti 2009</dc:title>
  <dc:creator>Antonio Bezzola</dc:creator>
  <cp:lastModifiedBy>Luisa Boschini</cp:lastModifiedBy>
  <cp:revision>353</cp:revision>
  <cp:lastPrinted>2023-02-01T08:56:29Z</cp:lastPrinted>
  <dcterms:created xsi:type="dcterms:W3CDTF">2010-04-29T12:36:06Z</dcterms:created>
  <dcterms:modified xsi:type="dcterms:W3CDTF">2023-02-01T08:56:30Z</dcterms:modified>
</cp:coreProperties>
</file>